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84" r:id="rId2"/>
    <p:sldMasterId id="2147483909" r:id="rId3"/>
  </p:sldMasterIdLst>
  <p:notesMasterIdLst>
    <p:notesMasterId r:id="rId22"/>
  </p:notesMasterIdLst>
  <p:sldIdLst>
    <p:sldId id="257" r:id="rId4"/>
    <p:sldId id="438" r:id="rId5"/>
    <p:sldId id="327" r:id="rId6"/>
    <p:sldId id="439" r:id="rId7"/>
    <p:sldId id="440" r:id="rId8"/>
    <p:sldId id="441" r:id="rId9"/>
    <p:sldId id="442" r:id="rId10"/>
    <p:sldId id="443" r:id="rId11"/>
    <p:sldId id="444" r:id="rId12"/>
    <p:sldId id="445" r:id="rId13"/>
    <p:sldId id="446" r:id="rId14"/>
    <p:sldId id="447" r:id="rId15"/>
    <p:sldId id="448" r:id="rId16"/>
    <p:sldId id="449" r:id="rId17"/>
    <p:sldId id="400" r:id="rId18"/>
    <p:sldId id="436" r:id="rId19"/>
    <p:sldId id="437" r:id="rId20"/>
    <p:sldId id="265" r:id="rId21"/>
  </p:sldIdLst>
  <p:sldSz cx="12192000" cy="6858000"/>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2" pos="3840" userDrawn="1">
          <p15:clr>
            <a:srgbClr val="A4A3A4"/>
          </p15:clr>
        </p15:guide>
        <p15:guide id="3" orient="horz" pos="22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1"/>
    <a:srgbClr val="0071BF"/>
    <a:srgbClr val="CFDEF3"/>
    <a:srgbClr val="006DBE"/>
    <a:srgbClr val="0066FF"/>
    <a:srgbClr val="0071C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76" autoAdjust="0"/>
    <p:restoredTop sz="94660"/>
  </p:normalViewPr>
  <p:slideViewPr>
    <p:cSldViewPr snapToObjects="1" showGuides="1">
      <p:cViewPr>
        <p:scale>
          <a:sx n="33" d="100"/>
          <a:sy n="33" d="100"/>
        </p:scale>
        <p:origin x="1112" y="768"/>
      </p:cViewPr>
      <p:guideLst>
        <p:guide pos="3840"/>
        <p:guide orient="horz" pos="220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9B4CCAF-CB9D-490A-9E66-F62AD4049F79}"/>
              </a:ext>
            </a:extLst>
          </p:cNvPr>
          <p:cNvSpPr>
            <a:spLocks noGrp="1" noChangeArrowheads="1"/>
          </p:cNvSpPr>
          <p:nvPr>
            <p:ph type="hdr" sz="quarter"/>
          </p:nvPr>
        </p:nvSpPr>
        <p:spPr bwMode="auto">
          <a:xfrm>
            <a:off x="0" y="0"/>
            <a:ext cx="2960688"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5123" name="Rectangle 3">
            <a:extLst>
              <a:ext uri="{FF2B5EF4-FFF2-40B4-BE49-F238E27FC236}">
                <a16:creationId xmlns:a16="http://schemas.microsoft.com/office/drawing/2014/main" id="{EB7C0C07-F55E-4C10-AC71-1C2200E0D54C}"/>
              </a:ext>
            </a:extLst>
          </p:cNvPr>
          <p:cNvSpPr>
            <a:spLocks noGrp="1" noChangeArrowheads="1"/>
          </p:cNvSpPr>
          <p:nvPr>
            <p:ph type="dt" idx="1"/>
          </p:nvPr>
        </p:nvSpPr>
        <p:spPr bwMode="auto">
          <a:xfrm>
            <a:off x="3870325" y="0"/>
            <a:ext cx="2962275"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27A2A230-EB3D-407B-B437-D5C024C2F6CC}" type="datetimeFigureOut">
              <a:rPr lang="zh-CN" altLang="en-US"/>
              <a:pPr>
                <a:defRPr/>
              </a:pPr>
              <a:t>2018/9/3</a:t>
            </a:fld>
            <a:endParaRPr lang="en-US"/>
          </a:p>
        </p:txBody>
      </p:sp>
      <p:sp>
        <p:nvSpPr>
          <p:cNvPr id="5124" name="Rectangle 4"/>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a:extLst>
              <a:ext uri="{FF2B5EF4-FFF2-40B4-BE49-F238E27FC236}">
                <a16:creationId xmlns:a16="http://schemas.microsoft.com/office/drawing/2014/main" id="{F1223845-3C32-4AF1-A2E1-3658EDBD4EB3}"/>
              </a:ext>
            </a:extLst>
          </p:cNvPr>
          <p:cNvSpPr>
            <a:spLocks noGrp="1" noChangeArrowheads="1"/>
          </p:cNvSpPr>
          <p:nvPr>
            <p:ph type="body" sz="quarter" idx="3"/>
          </p:nvPr>
        </p:nvSpPr>
        <p:spPr bwMode="auto">
          <a:xfrm>
            <a:off x="682625" y="4740275"/>
            <a:ext cx="5467350" cy="448945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9E766261-6E2B-4087-B430-57F6ECD7964A}"/>
              </a:ext>
            </a:extLst>
          </p:cNvPr>
          <p:cNvSpPr>
            <a:spLocks noGrp="1" noChangeArrowheads="1"/>
          </p:cNvSpPr>
          <p:nvPr>
            <p:ph type="ftr" sz="quarter" idx="4"/>
          </p:nvPr>
        </p:nvSpPr>
        <p:spPr bwMode="auto">
          <a:xfrm>
            <a:off x="0" y="9477375"/>
            <a:ext cx="2960688"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5127" name="Rectangle 7">
            <a:extLst>
              <a:ext uri="{FF2B5EF4-FFF2-40B4-BE49-F238E27FC236}">
                <a16:creationId xmlns:a16="http://schemas.microsoft.com/office/drawing/2014/main" id="{C7A04A93-AAA2-4DB2-8930-F4435E2DA25D}"/>
              </a:ext>
            </a:extLst>
          </p:cNvPr>
          <p:cNvSpPr>
            <a:spLocks noGrp="1" noChangeArrowheads="1"/>
          </p:cNvSpPr>
          <p:nvPr>
            <p:ph type="sldNum" sz="quarter" idx="5"/>
          </p:nvPr>
        </p:nvSpPr>
        <p:spPr bwMode="auto">
          <a:xfrm>
            <a:off x="3870325" y="9477375"/>
            <a:ext cx="2962275"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D8ECB52F-DE72-4A39-99F1-3BBCFA23651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ECB52F-DE72-4A39-99F1-3BBCFA23651C}" type="slidenum">
              <a:rPr lang="zh-CN" altLang="en-US" smtClean="0"/>
              <a:pPr>
                <a:defRPr/>
              </a:pPr>
              <a:t>16</a:t>
            </a:fld>
            <a:endParaRPr lang="en-US" altLang="zh-CN"/>
          </a:p>
        </p:txBody>
      </p:sp>
    </p:spTree>
    <p:extLst>
      <p:ext uri="{BB962C8B-B14F-4D97-AF65-F5344CB8AC3E}">
        <p14:creationId xmlns:p14="http://schemas.microsoft.com/office/powerpoint/2010/main" val="1511359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072664" cy="1124744"/>
          </a:xfrm>
          <a:prstGeom prst="rect">
            <a:avLst/>
          </a:prstGeom>
        </p:spPr>
      </p:pic>
      <p:pic>
        <p:nvPicPr>
          <p:cNvPr id="2" name="图片 1"/>
          <p:cNvPicPr>
            <a:picLocks/>
          </p:cNvPicPr>
          <p:nvPr userDrawn="1"/>
        </p:nvPicPr>
        <p:blipFill>
          <a:blip r:embed="rId3"/>
          <a:stretch>
            <a:fillRect/>
          </a:stretch>
        </p:blipFill>
        <p:spPr>
          <a:xfrm>
            <a:off x="-1" y="203200"/>
            <a:ext cx="12192001" cy="615440"/>
          </a:xfrm>
          <a:prstGeom prst="rect">
            <a:avLst/>
          </a:prstGeom>
        </p:spPr>
      </p:pic>
    </p:spTree>
    <p:extLst>
      <p:ext uri="{BB962C8B-B14F-4D97-AF65-F5344CB8AC3E}">
        <p14:creationId xmlns:p14="http://schemas.microsoft.com/office/powerpoint/2010/main" val="240969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3780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327915" y="83820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20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475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092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339851"/>
            <a:ext cx="10972800" cy="4854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54035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29666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71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8"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64428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4"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15720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3"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64893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173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11383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501980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33985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020084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3338"/>
            <a:ext cx="2743200" cy="6227763"/>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3338"/>
            <a:ext cx="8026400" cy="62277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9658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2581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577723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1365125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69665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449787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916947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984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037870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9253418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543109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843132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5774126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80688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851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3344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267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7950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39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8738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gif"/><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8.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5"/>
          <a:stretch>
            <a:fillRect/>
          </a:stretch>
        </p:blipFill>
        <p:spPr>
          <a:xfrm>
            <a:off x="2351585" y="1124744"/>
            <a:ext cx="3931750" cy="4248472"/>
          </a:xfrm>
          <a:prstGeom prst="rect">
            <a:avLst/>
          </a:prstGeom>
        </p:spPr>
      </p:pic>
      <p:pic>
        <p:nvPicPr>
          <p:cNvPr id="3" name="图片 2"/>
          <p:cNvPicPr>
            <a:picLocks noChangeAspect="1"/>
          </p:cNvPicPr>
          <p:nvPr userDrawn="1"/>
        </p:nvPicPr>
        <p:blipFill>
          <a:blip r:embed="rId16"/>
          <a:stretch>
            <a:fillRect/>
          </a:stretch>
        </p:blipFill>
        <p:spPr>
          <a:xfrm>
            <a:off x="4061774" y="1772816"/>
            <a:ext cx="4068452" cy="3384376"/>
          </a:xfrm>
          <a:prstGeom prst="rect">
            <a:avLst/>
          </a:prstGeom>
        </p:spPr>
      </p:pic>
      <p:pic>
        <p:nvPicPr>
          <p:cNvPr id="5" name="图片 4">
            <a:extLst>
              <a:ext uri="{FF2B5EF4-FFF2-40B4-BE49-F238E27FC236}">
                <a16:creationId xmlns:a16="http://schemas.microsoft.com/office/drawing/2014/main" id="{CFA6FEB1-AFB2-44FA-B3D4-8201F35BCC0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pic>
        <p:nvPicPr>
          <p:cNvPr id="2" name="图片 1"/>
          <p:cNvPicPr>
            <a:picLocks noChangeAspect="1"/>
          </p:cNvPicPr>
          <p:nvPr userDrawn="1"/>
        </p:nvPicPr>
        <p:blipFill>
          <a:blip r:embed="rId18"/>
          <a:stretch>
            <a:fillRect/>
          </a:stretch>
        </p:blipFill>
        <p:spPr>
          <a:xfrm>
            <a:off x="3863752" y="1772816"/>
            <a:ext cx="4787226" cy="3384376"/>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 id="2147483922"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stretch>
            <a:fillRect/>
          </a:stretch>
        </p:blipFill>
        <p:spPr>
          <a:xfrm>
            <a:off x="0" y="1955786"/>
            <a:ext cx="12192000" cy="2946428"/>
          </a:xfrm>
          <a:prstGeom prst="rect">
            <a:avLst/>
          </a:prstGeom>
        </p:spPr>
      </p:pic>
    </p:spTree>
    <p:extLst>
      <p:ext uri="{BB962C8B-B14F-4D97-AF65-F5344CB8AC3E}">
        <p14:creationId xmlns:p14="http://schemas.microsoft.com/office/powerpoint/2010/main" val="950589587"/>
      </p:ext>
    </p:extLst>
  </p:cSld>
  <p:clrMap bg1="lt1" tx1="dk1" bg2="lt2" tx2="dk2" accent1="accent1" accent2="accent2" accent3="accent3" accent4="accent4" accent5="accent5" accent6="accent6" hlink="hlink" folHlink="folHlink"/>
  <p:sldLayoutIdLst>
    <p:sldLayoutId id="2147483921"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11.png"/><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p3"/><Relationship Id="rId1" Type="http://schemas.openxmlformats.org/officeDocument/2006/relationships/audio" Target="NULL" TargetMode="External"/><Relationship Id="rId5" Type="http://schemas.openxmlformats.org/officeDocument/2006/relationships/image" Target="../media/image1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media" Target="../media/media10.mp3"/><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audio" Target="../media/media10.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07368" y="180221"/>
            <a:ext cx="5400600"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华文行楷" panose="02010800040101010101" pitchFamily="2" charset="-122"/>
              </a:rPr>
              <a:t>An Introduction to Database System</a:t>
            </a:r>
            <a:endParaRPr lang="zh-CN" altLang="en-US" sz="2400" b="1" dirty="0">
              <a:solidFill>
                <a:schemeClr val="bg1"/>
              </a:solidFill>
              <a:latin typeface="Times New Roman" panose="02020603050405020304" pitchFamily="18" charset="0"/>
              <a:ea typeface="华文行楷" panose="02010800040101010101" pitchFamily="2" charset="-122"/>
            </a:endParaRPr>
          </a:p>
        </p:txBody>
      </p:sp>
      <p:sp>
        <p:nvSpPr>
          <p:cNvPr id="15" name="TextBox 2">
            <a:extLst>
              <a:ext uri="{FF2B5EF4-FFF2-40B4-BE49-F238E27FC236}">
                <a16:creationId xmlns:a16="http://schemas.microsoft.com/office/drawing/2014/main" id="{A375180A-9AB0-422C-82C3-1ACB04171484}"/>
              </a:ext>
            </a:extLst>
          </p:cNvPr>
          <p:cNvSpPr txBox="1"/>
          <p:nvPr/>
        </p:nvSpPr>
        <p:spPr>
          <a:xfrm>
            <a:off x="623392" y="2804022"/>
            <a:ext cx="6264696" cy="769441"/>
          </a:xfrm>
          <a:prstGeom prst="rect">
            <a:avLst/>
          </a:prstGeom>
          <a:noFill/>
        </p:spPr>
        <p:txBody>
          <a:bodyPr wrap="square" rtlCol="0">
            <a:spAutoFit/>
          </a:bodyPr>
          <a:lstStyle/>
          <a:p>
            <a:pPr algn="ctr"/>
            <a:r>
              <a:rPr lang="en-US" altLang="zh-CN" sz="4400" b="1" dirty="0" smtClean="0">
                <a:solidFill>
                  <a:schemeClr val="bg1"/>
                </a:solidFill>
                <a:latin typeface="Times New Roman" panose="02020603050405020304" pitchFamily="18" charset="0"/>
                <a:ea typeface="华文中宋" panose="02010600040101010101" pitchFamily="2" charset="-122"/>
              </a:rPr>
              <a:t>7.2 </a:t>
            </a:r>
            <a:r>
              <a:rPr lang="zh-CN" altLang="en-US" sz="4400" b="1" dirty="0" smtClean="0">
                <a:solidFill>
                  <a:schemeClr val="bg1"/>
                </a:solidFill>
                <a:latin typeface="Times New Roman" panose="02020603050405020304" pitchFamily="18" charset="0"/>
                <a:ea typeface="华文中宋" panose="02010600040101010101" pitchFamily="2" charset="-122"/>
              </a:rPr>
              <a:t>需求分析</a:t>
            </a:r>
            <a:endParaRPr lang="zh-CN" altLang="en-US" sz="4400" b="1" dirty="0">
              <a:solidFill>
                <a:schemeClr val="bg1"/>
              </a:solidFill>
              <a:latin typeface="Times New Roman" panose="02020603050405020304" pitchFamily="18" charset="0"/>
              <a:ea typeface="华文中宋" panose="0201060004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5792680"/>
            <a:ext cx="10058400" cy="804672"/>
          </a:xfrm>
          <a:prstGeom prst="rect">
            <a:avLst/>
          </a:prstGeom>
        </p:spPr>
      </p:pic>
      <p:pic>
        <p:nvPicPr>
          <p:cNvPr id="4" name="Voice1">
            <a:hlinkClick r:id="" action="ppaction://media"/>
          </p:cNvPr>
          <p:cNvPicPr>
            <a:picLocks noChangeAspect="1"/>
          </p:cNvPicPr>
          <p:nvPr>
            <a:audioFile r:link="rId1"/>
            <p:extLst>
              <p:ext uri="{DAA4B4D4-6D71-4841-9C94-3DE7FCFB9230}">
                <p14:media xmlns:p14="http://schemas.microsoft.com/office/powerpoint/2010/main" r:embed="rId2">
                  <p14:trim st="1024"/>
                </p14:media>
              </p:ext>
            </p:extLst>
          </p:nvPr>
        </p:nvPicPr>
        <p:blipFill>
          <a:blip r:embed="rId5"/>
          <a:stretch>
            <a:fillRect/>
          </a:stretch>
        </p:blipFill>
        <p:spPr>
          <a:xfrm>
            <a:off x="-1320824" y="3225800"/>
            <a:ext cx="406400" cy="406400"/>
          </a:xfrm>
          <a:prstGeom prst="rect">
            <a:avLst/>
          </a:prstGeom>
        </p:spPr>
      </p:pic>
    </p:spTree>
    <p:extLst>
      <p:ext uri="{BB962C8B-B14F-4D97-AF65-F5344CB8AC3E}">
        <p14:creationId xmlns:p14="http://schemas.microsoft.com/office/powerpoint/2010/main" val="3213568514"/>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03" fill="hold"/>
                                        <p:tgtEl>
                                          <p:spTgt spid="4"/>
                                        </p:tgtEl>
                                      </p:cBhvr>
                                    </p:cmd>
                                  </p:childTnLst>
                                </p:cTn>
                              </p:par>
                              <p:par>
                                <p:cTn id="7" presetID="3" presetClass="emph" presetSubtype="2" fill="hold" grpId="0" nodeType="withEffect">
                                  <p:stCondLst>
                                    <p:cond delay="0"/>
                                  </p:stCondLst>
                                  <p:childTnLst>
                                    <p:animClr clrSpc="rgb" dir="cw">
                                      <p:cBhvr override="childStyle">
                                        <p:cTn id="8" dur="2000" fill="hold"/>
                                        <p:tgtEl>
                                          <p:spTgt spid="9"/>
                                        </p:tgtEl>
                                        <p:attrNameLst>
                                          <p:attrName>style.color</p:attrName>
                                        </p:attrNameLst>
                                      </p:cBhvr>
                                      <p:to>
                                        <a:srgbClr val="006DBE"/>
                                      </p:to>
                                    </p:animClr>
                                  </p:childTnLst>
                                </p:cTn>
                              </p:par>
                              <p:par>
                                <p:cTn id="9" presetID="10" presetClass="entr" presetSubtype="0" fill="hold" grpId="0" nodeType="withEffect">
                                  <p:stCondLst>
                                    <p:cond delay="0"/>
                                  </p:stCondLst>
                                  <p:iterate type="lt">
                                    <p:tmPct val="50000"/>
                                  </p:iterate>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4"/>
                </p:tgtEl>
              </p:cMediaNode>
            </p:audio>
          </p:childTnLst>
        </p:cTn>
      </p:par>
    </p:tnLst>
    <p:bldLst>
      <p:bldP spid="9"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7.2.3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数据字典</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4" name="文本框 3"/>
          <p:cNvSpPr txBox="1"/>
          <p:nvPr/>
        </p:nvSpPr>
        <p:spPr>
          <a:xfrm>
            <a:off x="1066916" y="905369"/>
            <a:ext cx="942157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宋体" panose="02010600030101010101" pitchFamily="2" charset="-122"/>
              </a:rPr>
              <a:t>数据项</a:t>
            </a:r>
            <a:endParaRPr lang="zh-CN" altLang="en-US" sz="2400" b="1" dirty="0">
              <a:latin typeface="宋体" panose="02010600030101010101" pitchFamily="2" charset="-122"/>
            </a:endParaRP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84784"/>
            <a:ext cx="9217024" cy="224676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对数据项的描述</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	数据项描述</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数据项名</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数据项</a:t>
            </a:r>
            <a:r>
              <a:rPr lang="zh-CN" altLang="en-US" sz="2000" dirty="0">
                <a:latin typeface="Times New Roman" panose="02020603050405020304" pitchFamily="18" charset="0"/>
                <a:cs typeface="Times New Roman" panose="02020603050405020304" pitchFamily="18" charset="0"/>
              </a:rPr>
              <a:t>含义说明</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别名</a:t>
            </a:r>
            <a:r>
              <a:rPr lang="en-US" altLang="zh-CN" sz="2000" dirty="0" smtClean="0">
                <a:latin typeface="Times New Roman" panose="02020603050405020304" pitchFamily="18" charset="0"/>
                <a:cs typeface="Times New Roman" panose="02020603050405020304" pitchFamily="18" charset="0"/>
              </a:rPr>
              <a:t>,</a:t>
            </a:r>
          </a:p>
          <a:p>
            <a:pPr marL="0" indent="0" eaLnBrk="1" hangingPunct="1">
              <a:spcBef>
                <a:spcPct val="50000"/>
              </a:spcBef>
              <a:buSzTx/>
              <a:buNone/>
            </a:pP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数据类型</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长度</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取值范围</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取值含义</a:t>
            </a:r>
            <a:r>
              <a:rPr lang="en-US" altLang="zh-CN" sz="2000" dirty="0" smtClean="0">
                <a:latin typeface="Times New Roman" panose="02020603050405020304" pitchFamily="18" charset="0"/>
                <a:cs typeface="Times New Roman" panose="02020603050405020304" pitchFamily="18" charset="0"/>
              </a:rPr>
              <a:t>,</a:t>
            </a:r>
          </a:p>
          <a:p>
            <a:pPr marL="0" indent="0" eaLnBrk="1" hangingPunct="1">
              <a:spcBef>
                <a:spcPct val="50000"/>
              </a:spcBef>
              <a:buSzTx/>
              <a:buNone/>
            </a:pPr>
            <a:r>
              <a:rPr lang="en-US" altLang="zh-CN"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与其他数据项的逻辑关系</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宋体" panose="02010600030101010101" pitchFamily="2" charset="-122"/>
              </a:rPr>
              <a:t>单位</a:t>
            </a:r>
            <a:endParaRPr lang="en-US" altLang="zh-CN" sz="2000" dirty="0">
              <a:latin typeface="Times New Roman" panose="02020603050405020304" pitchFamily="18" charset="0"/>
              <a:cs typeface="Times New Roman" panose="02020603050405020304" pitchFamily="18" charset="0"/>
            </a:endParaRPr>
          </a:p>
          <a:p>
            <a:pPr marL="0" indent="0" eaLnBrk="1" hangingPunct="1">
              <a:spcBef>
                <a:spcPct val="50000"/>
              </a:spcBef>
              <a:buSzTx/>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数据项之间的联系</a:t>
            </a:r>
            <a:r>
              <a:rPr lang="en-US" altLang="zh-CN" sz="2000" dirty="0">
                <a:latin typeface="Times New Roman" panose="02020603050405020304" pitchFamily="18" charset="0"/>
                <a:cs typeface="Times New Roman" panose="02020603050405020304" pitchFamily="18" charset="0"/>
              </a:rPr>
              <a:t>}</a:t>
            </a:r>
          </a:p>
        </p:txBody>
      </p:sp>
      <p:sp>
        <p:nvSpPr>
          <p:cNvPr id="4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3764582"/>
            <a:ext cx="9217024" cy="147732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“取值范围”、“与其他数据项的逻辑关系”定义了数据的完整性约束条件，是设计 数据检验功能的依据</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可以</a:t>
            </a:r>
            <a:r>
              <a:rPr lang="zh-CN" altLang="en-US" sz="2000" dirty="0">
                <a:solidFill>
                  <a:srgbClr val="0071C1"/>
                </a:solidFill>
                <a:latin typeface="Times New Roman" panose="02020603050405020304" pitchFamily="18" charset="0"/>
                <a:cs typeface="Times New Roman" panose="02020603050405020304" pitchFamily="18" charset="0"/>
              </a:rPr>
              <a:t>用关系规范化理论为指导</a:t>
            </a:r>
            <a:r>
              <a:rPr lang="zh-CN" altLang="en-US" sz="2000" dirty="0">
                <a:latin typeface="Times New Roman" panose="02020603050405020304" pitchFamily="18" charset="0"/>
                <a:cs typeface="Times New Roman" panose="02020603050405020304" pitchFamily="18" charset="0"/>
              </a:rPr>
              <a:t>，用数据依赖的概念分析和表示数据项之间的联系 </a:t>
            </a:r>
          </a:p>
        </p:txBody>
      </p:sp>
      <p:pic>
        <p:nvPicPr>
          <p:cNvPr id="6" name="Voic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8776" y="3225800"/>
            <a:ext cx="406400" cy="406400"/>
          </a:xfrm>
          <a:prstGeom prst="rect">
            <a:avLst/>
          </a:prstGeom>
        </p:spPr>
      </p:pic>
      <p:sp>
        <p:nvSpPr>
          <p:cNvPr id="8" name="矩形 7"/>
          <p:cNvSpPr/>
          <p:nvPr/>
        </p:nvSpPr>
        <p:spPr>
          <a:xfrm>
            <a:off x="2783632" y="951535"/>
            <a:ext cx="2044149" cy="369332"/>
          </a:xfrm>
          <a:prstGeom prst="rect">
            <a:avLst/>
          </a:prstGeom>
        </p:spPr>
        <p:txBody>
          <a:bodyPr wrap="none">
            <a:spAutoFit/>
          </a:bodyPr>
          <a:lstStyle/>
          <a:p>
            <a:r>
              <a:rPr lang="zh-CN" altLang="en-US" b="1" dirty="0">
                <a:solidFill>
                  <a:srgbClr val="FF0000"/>
                </a:solidFill>
                <a:latin typeface="宋体" panose="02010600030101010101" pitchFamily="2" charset="-122"/>
              </a:rPr>
              <a:t>是不可再分的</a:t>
            </a:r>
            <a:r>
              <a:rPr lang="zh-CN" altLang="en-US" b="1" dirty="0" smtClean="0">
                <a:solidFill>
                  <a:srgbClr val="FF0000"/>
                </a:solidFill>
                <a:latin typeface="宋体" panose="02010600030101010101" pitchFamily="2" charset="-122"/>
              </a:rPr>
              <a:t>数据</a:t>
            </a:r>
            <a:endParaRPr lang="zh-CN" altLang="en-US" b="1" dirty="0">
              <a:solidFill>
                <a:srgbClr val="FF0000"/>
              </a:solidFill>
              <a:latin typeface="宋体" panose="02010600030101010101" pitchFamily="2" charset="-122"/>
            </a:endParaRPr>
          </a:p>
        </p:txBody>
      </p:sp>
      <p:sp>
        <p:nvSpPr>
          <p:cNvPr id="22"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84784"/>
            <a:ext cx="9217024" cy="224676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对数据项的描述</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	数据项描述</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数据项名</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数据项</a:t>
            </a:r>
            <a:r>
              <a:rPr lang="zh-CN" altLang="en-US" sz="2000" dirty="0">
                <a:latin typeface="Times New Roman" panose="02020603050405020304" pitchFamily="18" charset="0"/>
                <a:cs typeface="Times New Roman" panose="02020603050405020304" pitchFamily="18" charset="0"/>
              </a:rPr>
              <a:t>含义说明</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别名</a:t>
            </a:r>
            <a:r>
              <a:rPr lang="en-US" altLang="zh-CN" sz="2000" dirty="0" smtClean="0">
                <a:latin typeface="Times New Roman" panose="02020603050405020304" pitchFamily="18" charset="0"/>
                <a:cs typeface="Times New Roman" panose="02020603050405020304" pitchFamily="18" charset="0"/>
              </a:rPr>
              <a:t>,</a:t>
            </a:r>
          </a:p>
          <a:p>
            <a:pPr marL="0" indent="0" eaLnBrk="1" hangingPunct="1">
              <a:spcBef>
                <a:spcPct val="50000"/>
              </a:spcBef>
              <a:buSzTx/>
              <a:buNone/>
            </a:pP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数据类型</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长度</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solidFill>
                  <a:srgbClr val="FF0000"/>
                </a:solidFill>
                <a:latin typeface="Times New Roman" panose="02020603050405020304" pitchFamily="18" charset="0"/>
                <a:cs typeface="Times New Roman" panose="02020603050405020304" pitchFamily="18" charset="0"/>
              </a:rPr>
              <a:t>取值范围</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取值含义</a:t>
            </a:r>
            <a:r>
              <a:rPr lang="en-US" altLang="zh-CN" sz="2000" dirty="0" smtClean="0">
                <a:latin typeface="Times New Roman" panose="02020603050405020304" pitchFamily="18" charset="0"/>
                <a:cs typeface="Times New Roman" panose="02020603050405020304" pitchFamily="18" charset="0"/>
              </a:rPr>
              <a:t>,</a:t>
            </a:r>
          </a:p>
          <a:p>
            <a:pPr marL="0" indent="0" eaLnBrk="1" hangingPunct="1">
              <a:spcBef>
                <a:spcPct val="50000"/>
              </a:spcBef>
              <a:buSzTx/>
              <a:buNone/>
            </a:pPr>
            <a:r>
              <a:rPr lang="en-US" altLang="zh-CN" sz="2000" dirty="0" smtClean="0">
                <a:latin typeface="Times New Roman" panose="02020603050405020304" pitchFamily="18" charset="0"/>
                <a:cs typeface="Times New Roman" panose="02020603050405020304" pitchFamily="18" charset="0"/>
              </a:rPr>
              <a:t>                          </a:t>
            </a:r>
            <a:r>
              <a:rPr lang="zh-CN" altLang="en-US" sz="2000" dirty="0">
                <a:solidFill>
                  <a:srgbClr val="FF0000"/>
                </a:solidFill>
                <a:latin typeface="Times New Roman" panose="02020603050405020304" pitchFamily="18" charset="0"/>
                <a:cs typeface="Times New Roman" panose="02020603050405020304" pitchFamily="18" charset="0"/>
              </a:rPr>
              <a:t>与其他数据项的逻辑关系</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宋体" panose="02010600030101010101" pitchFamily="2" charset="-122"/>
              </a:rPr>
              <a:t>单位</a:t>
            </a:r>
            <a:endParaRPr lang="en-US" altLang="zh-CN" sz="2000" dirty="0">
              <a:latin typeface="Times New Roman" panose="02020603050405020304" pitchFamily="18" charset="0"/>
              <a:cs typeface="Times New Roman" panose="02020603050405020304" pitchFamily="18" charset="0"/>
            </a:endParaRPr>
          </a:p>
          <a:p>
            <a:pPr marL="0" indent="0" eaLnBrk="1" hangingPunct="1">
              <a:spcBef>
                <a:spcPct val="50000"/>
              </a:spcBef>
              <a:buSzTx/>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数据项之间的联系</a:t>
            </a: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77814674"/>
      </p:ext>
    </p:extLst>
  </p:cSld>
  <p:clrMapOvr>
    <a:masterClrMapping/>
  </p:clrMapOvr>
  <p:transition spd="slow" advTm="3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667" fill="hold"/>
                                        <p:tgtEl>
                                          <p:spTgt spid="6"/>
                                        </p:tgtEl>
                                      </p:cBhvr>
                                    </p:cmd>
                                  </p:childTnLst>
                                </p:cTn>
                              </p:par>
                              <p:par>
                                <p:cTn id="7" presetID="10" presetClass="entr" presetSubtype="0" fill="hold" grpId="0" nodeType="withEffect">
                                  <p:stCondLst>
                                    <p:cond delay="0"/>
                                  </p:stCondLst>
                                  <p:iterate type="lt">
                                    <p:tmPct val="12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47" presetClass="entr" presetSubtype="0" fill="hold" grpId="0" nodeType="withEffect">
                                  <p:stCondLst>
                                    <p:cond delay="2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10" presetClass="exit" presetSubtype="0" fill="hold" grpId="1" nodeType="withEffect">
                                  <p:stCondLst>
                                    <p:cond delay="46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22" presetClass="entr" presetSubtype="1" fill="hold" grpId="0" nodeType="withEffect">
                                  <p:stCondLst>
                                    <p:cond delay="5700"/>
                                  </p:stCondLst>
                                  <p:childTnLst>
                                    <p:set>
                                      <p:cBhvr>
                                        <p:cTn id="19" dur="1" fill="hold">
                                          <p:stCondLst>
                                            <p:cond delay="0"/>
                                          </p:stCondLst>
                                        </p:cTn>
                                        <p:tgtEl>
                                          <p:spTgt spid="35"/>
                                        </p:tgtEl>
                                        <p:attrNameLst>
                                          <p:attrName>style.visibility</p:attrName>
                                        </p:attrNameLst>
                                      </p:cBhvr>
                                      <p:to>
                                        <p:strVal val="visible"/>
                                      </p:to>
                                    </p:set>
                                    <p:animEffect transition="in" filter="wipe(up)">
                                      <p:cBhvr>
                                        <p:cTn id="20" dur="1900"/>
                                        <p:tgtEl>
                                          <p:spTgt spid="35"/>
                                        </p:tgtEl>
                                      </p:cBhvr>
                                    </p:animEffect>
                                  </p:childTnLst>
                                </p:cTn>
                              </p:par>
                              <p:par>
                                <p:cTn id="21" presetID="10" presetClass="entr" presetSubtype="0" fill="hold" grpId="0" nodeType="withEffect">
                                  <p:stCondLst>
                                    <p:cond delay="8600"/>
                                  </p:stCondLst>
                                  <p:iterate type="lt">
                                    <p:tmPct val="22250"/>
                                  </p:iterate>
                                  <p:childTnLst>
                                    <p:set>
                                      <p:cBhvr>
                                        <p:cTn id="22" dur="1" fill="hold">
                                          <p:stCondLst>
                                            <p:cond delay="0"/>
                                          </p:stCondLst>
                                        </p:cTn>
                                        <p:tgtEl>
                                          <p:spTgt spid="47"/>
                                        </p:tgtEl>
                                        <p:attrNameLst>
                                          <p:attrName>style.visibility</p:attrName>
                                        </p:attrNameLst>
                                      </p:cBhvr>
                                      <p:to>
                                        <p:strVal val="visible"/>
                                      </p:to>
                                    </p:set>
                                    <p:animEffect transition="in" filter="fade">
                                      <p:cBhvr>
                                        <p:cTn id="23" dur="1100"/>
                                        <p:tgtEl>
                                          <p:spTgt spid="47"/>
                                        </p:tgtEl>
                                      </p:cBhvr>
                                    </p:animEffect>
                                  </p:childTnLst>
                                </p:cTn>
                              </p:par>
                              <p:par>
                                <p:cTn id="24" presetID="10" presetClass="entr" presetSubtype="0" fill="hold" grpId="0" nodeType="withEffect">
                                  <p:stCondLst>
                                    <p:cond delay="94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300"/>
                                        <p:tgtEl>
                                          <p:spTgt spid="22"/>
                                        </p:tgtEl>
                                      </p:cBhvr>
                                    </p:animEffect>
                                  </p:childTnLst>
                                </p:cTn>
                              </p:par>
                              <p:par>
                                <p:cTn id="27" presetID="10" presetClass="exit" presetSubtype="0" fill="hold" grpId="1" nodeType="withEffect">
                                  <p:stCondLst>
                                    <p:cond delay="20900"/>
                                  </p:stCondLst>
                                  <p:childTnLst>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0" fill="hold" display="0">
                  <p:stCondLst>
                    <p:cond delay="indefinite"/>
                  </p:stCondLst>
                  <p:endCondLst>
                    <p:cond evt="onStopAudio" delay="0">
                      <p:tgtEl>
                        <p:sldTgt/>
                      </p:tgtEl>
                    </p:cond>
                  </p:endCondLst>
                </p:cTn>
                <p:tgtEl>
                  <p:spTgt spid="6"/>
                </p:tgtEl>
              </p:cMediaNode>
            </p:audio>
          </p:childTnLst>
        </p:cTn>
      </p:par>
    </p:tnLst>
    <p:bldLst>
      <p:bldP spid="4" grpId="0"/>
      <p:bldP spid="35" grpId="0"/>
      <p:bldP spid="47" grpId="0"/>
      <p:bldP spid="8" grpId="0"/>
      <p:bldP spid="8" grpId="1"/>
      <p:bldP spid="22" grpId="0"/>
      <p:bldP spid="2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7.2.3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数据字典</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4" name="文本框 3"/>
          <p:cNvSpPr txBox="1"/>
          <p:nvPr/>
        </p:nvSpPr>
        <p:spPr>
          <a:xfrm>
            <a:off x="1066916" y="905369"/>
            <a:ext cx="942157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宋体" panose="02010600030101010101" pitchFamily="2" charset="-122"/>
              </a:rPr>
              <a:t>数据结构</a:t>
            </a:r>
            <a:endParaRPr lang="zh-CN" altLang="en-US" sz="2400" b="1" dirty="0">
              <a:latin typeface="宋体" panose="02010600030101010101" pitchFamily="2" charset="-122"/>
            </a:endParaRP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919536" y="2724970"/>
            <a:ext cx="9217024"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solidFill>
                  <a:srgbClr val="0071C1"/>
                </a:solidFill>
                <a:latin typeface="Times New Roman" panose="02020603050405020304" pitchFamily="18" charset="0"/>
                <a:cs typeface="Times New Roman" panose="02020603050405020304" pitchFamily="18" charset="0"/>
              </a:rPr>
              <a:t>数据结构</a:t>
            </a:r>
            <a:r>
              <a:rPr lang="zh-CN" altLang="en-US" sz="2000" dirty="0" smtClean="0">
                <a:solidFill>
                  <a:srgbClr val="0071C1"/>
                </a:solidFill>
                <a:latin typeface="Times New Roman" panose="02020603050405020304" pitchFamily="18" charset="0"/>
                <a:cs typeface="Times New Roman" panose="02020603050405020304" pitchFamily="18" charset="0"/>
              </a:rPr>
              <a:t>描述 </a:t>
            </a:r>
            <a:r>
              <a:rPr lang="en-US" altLang="zh-CN"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数据结构名，含义说明，组成</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数据项</a:t>
            </a:r>
            <a:r>
              <a:rPr lang="zh-CN" altLang="en-US" sz="2000" dirty="0">
                <a:latin typeface="Times New Roman" panose="02020603050405020304" pitchFamily="18" charset="0"/>
                <a:cs typeface="Times New Roman" panose="02020603050405020304" pitchFamily="18" charset="0"/>
              </a:rPr>
              <a:t>或</a:t>
            </a:r>
            <a:r>
              <a:rPr lang="zh-CN" altLang="en-US" sz="2000" dirty="0" smtClean="0">
                <a:latin typeface="Times New Roman" panose="02020603050405020304" pitchFamily="18" charset="0"/>
                <a:cs typeface="Times New Roman" panose="02020603050405020304" pitchFamily="18" charset="0"/>
              </a:rPr>
              <a:t>数据结构 </a:t>
            </a:r>
            <a:r>
              <a:rPr lang="en-US" altLang="zh-CN" sz="2000" dirty="0" smtClean="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sp>
        <p:nvSpPr>
          <p:cNvPr id="4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37790"/>
            <a:ext cx="9217024" cy="1267526"/>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l"/>
            </a:pPr>
            <a:r>
              <a:rPr lang="zh-CN" altLang="en-US" sz="2000" dirty="0"/>
              <a:t>一个数据结构可以由若干个数据项组成，也可以由若干个数据结构组成，或由若干个数据项和数据结构混合组成。</a:t>
            </a:r>
          </a:p>
          <a:p>
            <a:pPr>
              <a:lnSpc>
                <a:spcPct val="125000"/>
              </a:lnSpc>
              <a:buFont typeface="Wingdings" panose="05000000000000000000" pitchFamily="2" charset="2"/>
              <a:buChar char="l"/>
            </a:pPr>
            <a:r>
              <a:rPr lang="zh-CN" altLang="en-US" sz="2000" dirty="0"/>
              <a:t> 对数据结构的描述</a:t>
            </a:r>
          </a:p>
        </p:txBody>
      </p:sp>
      <p:sp>
        <p:nvSpPr>
          <p:cNvPr id="8" name="矩形 7"/>
          <p:cNvSpPr/>
          <p:nvPr/>
        </p:nvSpPr>
        <p:spPr>
          <a:xfrm>
            <a:off x="2783632" y="951535"/>
            <a:ext cx="2973891" cy="369332"/>
          </a:xfrm>
          <a:prstGeom prst="rect">
            <a:avLst/>
          </a:prstGeom>
        </p:spPr>
        <p:txBody>
          <a:bodyPr wrap="none">
            <a:spAutoFit/>
          </a:bodyPr>
          <a:lstStyle/>
          <a:p>
            <a:r>
              <a:rPr lang="zh-CN" altLang="en-US" b="1" dirty="0" smtClean="0">
                <a:solidFill>
                  <a:srgbClr val="FF0000"/>
                </a:solidFill>
                <a:latin typeface="宋体" panose="02010600030101010101" pitchFamily="2" charset="-122"/>
              </a:rPr>
              <a:t>反映了数据之间的组合关系</a:t>
            </a:r>
            <a:endParaRPr lang="zh-CN" altLang="en-US" b="1" dirty="0">
              <a:solidFill>
                <a:srgbClr val="FF0000"/>
              </a:solidFill>
              <a:latin typeface="宋体" panose="02010600030101010101" pitchFamily="2" charset="-122"/>
            </a:endParaRPr>
          </a:p>
        </p:txBody>
      </p:sp>
      <p:pic>
        <p:nvPicPr>
          <p:cNvPr id="5" name="Voice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768" y="3225800"/>
            <a:ext cx="406400" cy="406400"/>
          </a:xfrm>
          <a:prstGeom prst="rect">
            <a:avLst/>
          </a:prstGeom>
        </p:spPr>
      </p:pic>
      <p:grpSp>
        <p:nvGrpSpPr>
          <p:cNvPr id="11" name="组合 10"/>
          <p:cNvGrpSpPr/>
          <p:nvPr/>
        </p:nvGrpSpPr>
        <p:grpSpPr>
          <a:xfrm>
            <a:off x="3620318" y="2948414"/>
            <a:ext cx="4951364" cy="961172"/>
            <a:chOff x="2636358" y="2373754"/>
            <a:chExt cx="4951364" cy="961172"/>
          </a:xfrm>
        </p:grpSpPr>
        <p:grpSp>
          <p:nvGrpSpPr>
            <p:cNvPr id="12" name="组合 11"/>
            <p:cNvGrpSpPr/>
            <p:nvPr/>
          </p:nvGrpSpPr>
          <p:grpSpPr>
            <a:xfrm>
              <a:off x="3935760" y="2373754"/>
              <a:ext cx="3651962" cy="961172"/>
              <a:chOff x="3935760" y="2373754"/>
              <a:chExt cx="3651962" cy="961172"/>
            </a:xfrm>
          </p:grpSpPr>
          <p:sp>
            <p:nvSpPr>
              <p:cNvPr id="14" name="矩形 13"/>
              <p:cNvSpPr/>
              <p:nvPr/>
            </p:nvSpPr>
            <p:spPr>
              <a:xfrm>
                <a:off x="3935760" y="2403914"/>
                <a:ext cx="3651962" cy="369332"/>
              </a:xfrm>
              <a:prstGeom prst="rect">
                <a:avLst/>
              </a:prstGeom>
            </p:spPr>
            <p:txBody>
              <a:bodyPr wrap="none">
                <a:spAutoFit/>
              </a:bodyPr>
              <a:lstStyle/>
              <a:p>
                <a:r>
                  <a:rPr lang="zh-CN" altLang="en-US" b="1" dirty="0" smtClean="0">
                    <a:solidFill>
                      <a:srgbClr val="0071C1"/>
                    </a:solidFill>
                    <a:latin typeface="Times New Roman" panose="02020603050405020304" pitchFamily="18" charset="0"/>
                  </a:rPr>
                  <a:t>数据项 </a:t>
                </a:r>
                <a:r>
                  <a:rPr lang="en-US" altLang="zh-CN" b="1" dirty="0" smtClean="0">
                    <a:solidFill>
                      <a:srgbClr val="FF0000"/>
                    </a:solidFill>
                    <a:latin typeface="Times New Roman" panose="02020603050405020304" pitchFamily="18" charset="0"/>
                  </a:rPr>
                  <a:t>+ </a:t>
                </a:r>
                <a:r>
                  <a:rPr lang="zh-CN" altLang="en-US" b="1" dirty="0" smtClean="0">
                    <a:solidFill>
                      <a:srgbClr val="0071C1"/>
                    </a:solidFill>
                    <a:latin typeface="Times New Roman" panose="02020603050405020304" pitchFamily="18" charset="0"/>
                  </a:rPr>
                  <a:t>数据项 </a:t>
                </a:r>
                <a:r>
                  <a:rPr lang="en-US" altLang="zh-CN" b="1" dirty="0" smtClean="0">
                    <a:solidFill>
                      <a:srgbClr val="FF0000"/>
                    </a:solidFill>
                    <a:latin typeface="Times New Roman" panose="02020603050405020304" pitchFamily="18" charset="0"/>
                  </a:rPr>
                  <a:t>+            +  </a:t>
                </a:r>
                <a:r>
                  <a:rPr lang="zh-CN" altLang="en-US" b="1" dirty="0" smtClean="0">
                    <a:solidFill>
                      <a:srgbClr val="0071C1"/>
                    </a:solidFill>
                    <a:latin typeface="Times New Roman" panose="02020603050405020304" pitchFamily="18" charset="0"/>
                  </a:rPr>
                  <a:t>数据项</a:t>
                </a:r>
                <a:endParaRPr lang="zh-CN" altLang="en-US" b="1" dirty="0">
                  <a:solidFill>
                    <a:srgbClr val="0071C1"/>
                  </a:solidFill>
                  <a:latin typeface="Times New Roman" panose="02020603050405020304" pitchFamily="18" charset="0"/>
                </a:endParaRPr>
              </a:p>
            </p:txBody>
          </p:sp>
          <p:sp>
            <p:nvSpPr>
              <p:cNvPr id="15" name="矩形 14"/>
              <p:cNvSpPr/>
              <p:nvPr/>
            </p:nvSpPr>
            <p:spPr>
              <a:xfrm>
                <a:off x="5851807" y="2373754"/>
                <a:ext cx="646331" cy="369332"/>
              </a:xfrm>
              <a:prstGeom prst="rect">
                <a:avLst/>
              </a:prstGeom>
            </p:spPr>
            <p:txBody>
              <a:bodyPr wrap="none">
                <a:spAutoFit/>
              </a:bodyPr>
              <a:lstStyle/>
              <a:p>
                <a:r>
                  <a:rPr lang="en-US" altLang="zh-CN" b="1" dirty="0">
                    <a:solidFill>
                      <a:srgbClr val="FF0000"/>
                    </a:solidFill>
                    <a:latin typeface="Times New Roman" panose="02020603050405020304" pitchFamily="18" charset="0"/>
                  </a:rPr>
                  <a:t>……</a:t>
                </a:r>
                <a:endParaRPr lang="zh-CN" altLang="en-US" dirty="0"/>
              </a:p>
            </p:txBody>
          </p:sp>
          <p:sp>
            <p:nvSpPr>
              <p:cNvPr id="16" name="右大括号 15"/>
              <p:cNvSpPr/>
              <p:nvPr/>
            </p:nvSpPr>
            <p:spPr bwMode="auto">
              <a:xfrm rot="5400000">
                <a:off x="5660492" y="1188586"/>
                <a:ext cx="146990" cy="3316314"/>
              </a:xfrm>
              <a:prstGeom prst="rightBrac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7" name="矩形 16"/>
              <p:cNvSpPr/>
              <p:nvPr/>
            </p:nvSpPr>
            <p:spPr>
              <a:xfrm>
                <a:off x="5293000" y="2965594"/>
                <a:ext cx="881973" cy="369332"/>
              </a:xfrm>
              <a:prstGeom prst="rect">
                <a:avLst/>
              </a:prstGeom>
            </p:spPr>
            <p:txBody>
              <a:bodyPr wrap="none">
                <a:spAutoFit/>
              </a:bodyPr>
              <a:lstStyle/>
              <a:p>
                <a:r>
                  <a:rPr lang="zh-CN" altLang="en-US" b="1" dirty="0"/>
                  <a:t>若干个</a:t>
                </a:r>
                <a:endParaRPr lang="zh-CN" altLang="en-US" b="1" dirty="0"/>
              </a:p>
            </p:txBody>
          </p:sp>
        </p:grpSp>
        <p:sp>
          <p:nvSpPr>
            <p:cNvPr id="13" name="矩形 12"/>
            <p:cNvSpPr/>
            <p:nvPr/>
          </p:nvSpPr>
          <p:spPr>
            <a:xfrm>
              <a:off x="2636358" y="2381142"/>
              <a:ext cx="1587719" cy="369332"/>
            </a:xfrm>
            <a:prstGeom prst="rect">
              <a:avLst/>
            </a:prstGeom>
          </p:spPr>
          <p:txBody>
            <a:bodyPr wrap="square">
              <a:spAutoFit/>
            </a:bodyPr>
            <a:lstStyle/>
            <a:p>
              <a:r>
                <a:rPr lang="zh-CN" altLang="en-US" b="1" dirty="0" smtClean="0">
                  <a:solidFill>
                    <a:srgbClr val="FF0000"/>
                  </a:solidFill>
                  <a:latin typeface="Times New Roman" panose="02020603050405020304" pitchFamily="18" charset="0"/>
                </a:rPr>
                <a:t>数据结构  </a:t>
              </a:r>
              <a:r>
                <a:rPr lang="en-US" altLang="zh-CN" b="1" dirty="0" smtClean="0">
                  <a:solidFill>
                    <a:srgbClr val="FF0000"/>
                  </a:solidFill>
                  <a:latin typeface="Times New Roman" panose="02020603050405020304" pitchFamily="18" charset="0"/>
                </a:rPr>
                <a:t>=</a:t>
              </a:r>
              <a:endParaRPr lang="zh-CN" altLang="en-US" b="1" dirty="0">
                <a:solidFill>
                  <a:srgbClr val="FF0000"/>
                </a:solidFill>
                <a:latin typeface="Times New Roman" panose="02020603050405020304" pitchFamily="18" charset="0"/>
              </a:endParaRPr>
            </a:p>
          </p:txBody>
        </p:sp>
      </p:grpSp>
      <p:grpSp>
        <p:nvGrpSpPr>
          <p:cNvPr id="18" name="组合 17"/>
          <p:cNvGrpSpPr/>
          <p:nvPr/>
        </p:nvGrpSpPr>
        <p:grpSpPr>
          <a:xfrm>
            <a:off x="3303973" y="2987297"/>
            <a:ext cx="5648670" cy="968686"/>
            <a:chOff x="2636358" y="2366240"/>
            <a:chExt cx="5648670" cy="968686"/>
          </a:xfrm>
        </p:grpSpPr>
        <p:grpSp>
          <p:nvGrpSpPr>
            <p:cNvPr id="19" name="组合 18"/>
            <p:cNvGrpSpPr/>
            <p:nvPr/>
          </p:nvGrpSpPr>
          <p:grpSpPr>
            <a:xfrm>
              <a:off x="3935760" y="2366240"/>
              <a:ext cx="4349268" cy="968686"/>
              <a:chOff x="3935760" y="2366240"/>
              <a:chExt cx="4349268" cy="968686"/>
            </a:xfrm>
          </p:grpSpPr>
          <p:sp>
            <p:nvSpPr>
              <p:cNvPr id="21" name="矩形 20"/>
              <p:cNvSpPr/>
              <p:nvPr/>
            </p:nvSpPr>
            <p:spPr>
              <a:xfrm>
                <a:off x="3935760" y="2403914"/>
                <a:ext cx="4349268" cy="369332"/>
              </a:xfrm>
              <a:prstGeom prst="rect">
                <a:avLst/>
              </a:prstGeom>
            </p:spPr>
            <p:txBody>
              <a:bodyPr wrap="none">
                <a:spAutoFit/>
              </a:bodyPr>
              <a:lstStyle/>
              <a:p>
                <a:r>
                  <a:rPr lang="zh-CN" altLang="en-US" b="1" dirty="0" smtClean="0">
                    <a:solidFill>
                      <a:srgbClr val="0071C1"/>
                    </a:solidFill>
                    <a:latin typeface="Times New Roman" panose="02020603050405020304" pitchFamily="18" charset="0"/>
                  </a:rPr>
                  <a:t>数据</a:t>
                </a:r>
                <a:r>
                  <a:rPr lang="zh-CN" altLang="en-US" b="1" dirty="0">
                    <a:solidFill>
                      <a:srgbClr val="0071C1"/>
                    </a:solidFill>
                    <a:latin typeface="Times New Roman" panose="02020603050405020304" pitchFamily="18" charset="0"/>
                  </a:rPr>
                  <a:t>结构</a:t>
                </a:r>
                <a:r>
                  <a:rPr lang="zh-CN" altLang="en-US" b="1" dirty="0" smtClean="0">
                    <a:solidFill>
                      <a:srgbClr val="0071C1"/>
                    </a:solidFill>
                    <a:latin typeface="Times New Roman" panose="02020603050405020304" pitchFamily="18" charset="0"/>
                  </a:rPr>
                  <a:t> </a:t>
                </a:r>
                <a:r>
                  <a:rPr lang="en-US" altLang="zh-CN" b="1" dirty="0" smtClean="0">
                    <a:solidFill>
                      <a:srgbClr val="FF0000"/>
                    </a:solidFill>
                    <a:latin typeface="Times New Roman" panose="02020603050405020304" pitchFamily="18" charset="0"/>
                  </a:rPr>
                  <a:t>+ </a:t>
                </a:r>
                <a:r>
                  <a:rPr lang="zh-CN" altLang="en-US" b="1" dirty="0" smtClean="0">
                    <a:solidFill>
                      <a:srgbClr val="0071C1"/>
                    </a:solidFill>
                    <a:latin typeface="Times New Roman" panose="02020603050405020304" pitchFamily="18" charset="0"/>
                  </a:rPr>
                  <a:t>数据结构 </a:t>
                </a:r>
                <a:r>
                  <a:rPr lang="en-US" altLang="zh-CN" b="1" dirty="0" smtClean="0">
                    <a:solidFill>
                      <a:srgbClr val="FF0000"/>
                    </a:solidFill>
                    <a:latin typeface="Times New Roman" panose="02020603050405020304" pitchFamily="18" charset="0"/>
                  </a:rPr>
                  <a:t>+            +  </a:t>
                </a:r>
                <a:r>
                  <a:rPr lang="zh-CN" altLang="en-US" b="1" dirty="0" smtClean="0">
                    <a:solidFill>
                      <a:srgbClr val="0071C1"/>
                    </a:solidFill>
                    <a:latin typeface="Times New Roman" panose="02020603050405020304" pitchFamily="18" charset="0"/>
                  </a:rPr>
                  <a:t>数据结构</a:t>
                </a:r>
                <a:endParaRPr lang="zh-CN" altLang="en-US" b="1" dirty="0">
                  <a:solidFill>
                    <a:srgbClr val="0071C1"/>
                  </a:solidFill>
                  <a:latin typeface="Times New Roman" panose="02020603050405020304" pitchFamily="18" charset="0"/>
                </a:endParaRPr>
              </a:p>
            </p:txBody>
          </p:sp>
          <p:sp>
            <p:nvSpPr>
              <p:cNvPr id="23" name="矩形 22"/>
              <p:cNvSpPr/>
              <p:nvPr/>
            </p:nvSpPr>
            <p:spPr>
              <a:xfrm>
                <a:off x="6336176" y="2366240"/>
                <a:ext cx="646331" cy="369332"/>
              </a:xfrm>
              <a:prstGeom prst="rect">
                <a:avLst/>
              </a:prstGeom>
            </p:spPr>
            <p:txBody>
              <a:bodyPr wrap="none">
                <a:spAutoFit/>
              </a:bodyPr>
              <a:lstStyle/>
              <a:p>
                <a:r>
                  <a:rPr lang="en-US" altLang="zh-CN" b="1" dirty="0">
                    <a:solidFill>
                      <a:srgbClr val="FF0000"/>
                    </a:solidFill>
                    <a:latin typeface="Times New Roman" panose="02020603050405020304" pitchFamily="18" charset="0"/>
                  </a:rPr>
                  <a:t>……</a:t>
                </a:r>
                <a:endParaRPr lang="zh-CN" altLang="en-US" dirty="0"/>
              </a:p>
            </p:txBody>
          </p:sp>
          <p:sp>
            <p:nvSpPr>
              <p:cNvPr id="24" name="右大括号 23"/>
              <p:cNvSpPr/>
              <p:nvPr/>
            </p:nvSpPr>
            <p:spPr bwMode="auto">
              <a:xfrm rot="5400000">
                <a:off x="6036448" y="820310"/>
                <a:ext cx="139310" cy="4060546"/>
              </a:xfrm>
              <a:prstGeom prst="rightBrac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矩形 24"/>
              <p:cNvSpPr/>
              <p:nvPr/>
            </p:nvSpPr>
            <p:spPr>
              <a:xfrm>
                <a:off x="5665116" y="2965594"/>
                <a:ext cx="881973" cy="369332"/>
              </a:xfrm>
              <a:prstGeom prst="rect">
                <a:avLst/>
              </a:prstGeom>
            </p:spPr>
            <p:txBody>
              <a:bodyPr wrap="none">
                <a:spAutoFit/>
              </a:bodyPr>
              <a:lstStyle/>
              <a:p>
                <a:r>
                  <a:rPr lang="zh-CN" altLang="en-US" b="1" dirty="0"/>
                  <a:t>若干个</a:t>
                </a:r>
                <a:endParaRPr lang="zh-CN" altLang="en-US" b="1" dirty="0"/>
              </a:p>
            </p:txBody>
          </p:sp>
        </p:grpSp>
        <p:sp>
          <p:nvSpPr>
            <p:cNvPr id="20" name="矩形 19"/>
            <p:cNvSpPr/>
            <p:nvPr/>
          </p:nvSpPr>
          <p:spPr>
            <a:xfrm>
              <a:off x="2636358" y="2381142"/>
              <a:ext cx="1587719" cy="369332"/>
            </a:xfrm>
            <a:prstGeom prst="rect">
              <a:avLst/>
            </a:prstGeom>
          </p:spPr>
          <p:txBody>
            <a:bodyPr wrap="square">
              <a:spAutoFit/>
            </a:bodyPr>
            <a:lstStyle/>
            <a:p>
              <a:r>
                <a:rPr lang="zh-CN" altLang="en-US" b="1" dirty="0" smtClean="0">
                  <a:solidFill>
                    <a:srgbClr val="FF0000"/>
                  </a:solidFill>
                  <a:latin typeface="Times New Roman" panose="02020603050405020304" pitchFamily="18" charset="0"/>
                </a:rPr>
                <a:t>数据结构  </a:t>
              </a:r>
              <a:r>
                <a:rPr lang="en-US" altLang="zh-CN" b="1" dirty="0" smtClean="0">
                  <a:solidFill>
                    <a:srgbClr val="FF0000"/>
                  </a:solidFill>
                  <a:latin typeface="Times New Roman" panose="02020603050405020304" pitchFamily="18" charset="0"/>
                </a:rPr>
                <a:t>=</a:t>
              </a:r>
              <a:endParaRPr lang="zh-CN" altLang="en-US" b="1" dirty="0">
                <a:solidFill>
                  <a:srgbClr val="FF0000"/>
                </a:solidFill>
                <a:latin typeface="Times New Roman" panose="02020603050405020304" pitchFamily="18" charset="0"/>
              </a:endParaRPr>
            </a:p>
          </p:txBody>
        </p:sp>
      </p:grpSp>
      <p:grpSp>
        <p:nvGrpSpPr>
          <p:cNvPr id="26" name="组合 25"/>
          <p:cNvGrpSpPr/>
          <p:nvPr/>
        </p:nvGrpSpPr>
        <p:grpSpPr>
          <a:xfrm>
            <a:off x="3536408" y="3010555"/>
            <a:ext cx="5416235" cy="968686"/>
            <a:chOff x="2636358" y="2366240"/>
            <a:chExt cx="5416235" cy="968686"/>
          </a:xfrm>
        </p:grpSpPr>
        <p:grpSp>
          <p:nvGrpSpPr>
            <p:cNvPr id="27" name="组合 26"/>
            <p:cNvGrpSpPr/>
            <p:nvPr/>
          </p:nvGrpSpPr>
          <p:grpSpPr>
            <a:xfrm>
              <a:off x="3935760" y="2366240"/>
              <a:ext cx="4116833" cy="968686"/>
              <a:chOff x="3935760" y="2366240"/>
              <a:chExt cx="4116833" cy="968686"/>
            </a:xfrm>
          </p:grpSpPr>
          <p:sp>
            <p:nvSpPr>
              <p:cNvPr id="29" name="矩形 28"/>
              <p:cNvSpPr/>
              <p:nvPr/>
            </p:nvSpPr>
            <p:spPr>
              <a:xfrm>
                <a:off x="3935760" y="2403914"/>
                <a:ext cx="4116833" cy="369332"/>
              </a:xfrm>
              <a:prstGeom prst="rect">
                <a:avLst/>
              </a:prstGeom>
            </p:spPr>
            <p:txBody>
              <a:bodyPr wrap="none">
                <a:spAutoFit/>
              </a:bodyPr>
              <a:lstStyle/>
              <a:p>
                <a:r>
                  <a:rPr lang="zh-CN" altLang="en-US" b="1" dirty="0" smtClean="0">
                    <a:solidFill>
                      <a:srgbClr val="0071C1"/>
                    </a:solidFill>
                    <a:latin typeface="Times New Roman" panose="02020603050405020304" pitchFamily="18" charset="0"/>
                  </a:rPr>
                  <a:t>数据结构 </a:t>
                </a:r>
                <a:r>
                  <a:rPr lang="en-US" altLang="zh-CN" b="1" dirty="0" smtClean="0">
                    <a:solidFill>
                      <a:srgbClr val="FF0000"/>
                    </a:solidFill>
                    <a:latin typeface="Times New Roman" panose="02020603050405020304" pitchFamily="18" charset="0"/>
                  </a:rPr>
                  <a:t>+ </a:t>
                </a:r>
                <a:r>
                  <a:rPr lang="zh-CN" altLang="en-US" b="1" dirty="0" smtClean="0">
                    <a:solidFill>
                      <a:srgbClr val="0071C1"/>
                    </a:solidFill>
                    <a:latin typeface="Times New Roman" panose="02020603050405020304" pitchFamily="18" charset="0"/>
                  </a:rPr>
                  <a:t>数据结构 </a:t>
                </a:r>
                <a:r>
                  <a:rPr lang="en-US" altLang="zh-CN" b="1" dirty="0" smtClean="0">
                    <a:solidFill>
                      <a:srgbClr val="FF0000"/>
                    </a:solidFill>
                    <a:latin typeface="Times New Roman" panose="02020603050405020304" pitchFamily="18" charset="0"/>
                  </a:rPr>
                  <a:t>+            +  </a:t>
                </a:r>
                <a:r>
                  <a:rPr lang="zh-CN" altLang="en-US" b="1" dirty="0" smtClean="0">
                    <a:solidFill>
                      <a:srgbClr val="0071C1"/>
                    </a:solidFill>
                    <a:latin typeface="Times New Roman" panose="02020603050405020304" pitchFamily="18" charset="0"/>
                  </a:rPr>
                  <a:t>数据项</a:t>
                </a:r>
                <a:endParaRPr lang="zh-CN" altLang="en-US" b="1" dirty="0">
                  <a:solidFill>
                    <a:srgbClr val="0071C1"/>
                  </a:solidFill>
                  <a:latin typeface="Times New Roman" panose="02020603050405020304" pitchFamily="18" charset="0"/>
                </a:endParaRPr>
              </a:p>
            </p:txBody>
          </p:sp>
          <p:sp>
            <p:nvSpPr>
              <p:cNvPr id="30" name="矩形 29"/>
              <p:cNvSpPr/>
              <p:nvPr/>
            </p:nvSpPr>
            <p:spPr>
              <a:xfrm>
                <a:off x="6336176" y="2366240"/>
                <a:ext cx="646331" cy="369332"/>
              </a:xfrm>
              <a:prstGeom prst="rect">
                <a:avLst/>
              </a:prstGeom>
            </p:spPr>
            <p:txBody>
              <a:bodyPr wrap="none">
                <a:spAutoFit/>
              </a:bodyPr>
              <a:lstStyle/>
              <a:p>
                <a:r>
                  <a:rPr lang="en-US" altLang="zh-CN" b="1" dirty="0">
                    <a:solidFill>
                      <a:srgbClr val="FF0000"/>
                    </a:solidFill>
                    <a:latin typeface="Times New Roman" panose="02020603050405020304" pitchFamily="18" charset="0"/>
                  </a:rPr>
                  <a:t>……</a:t>
                </a:r>
                <a:endParaRPr lang="zh-CN" altLang="en-US" dirty="0"/>
              </a:p>
            </p:txBody>
          </p:sp>
          <p:sp>
            <p:nvSpPr>
              <p:cNvPr id="31" name="右大括号 30"/>
              <p:cNvSpPr/>
              <p:nvPr/>
            </p:nvSpPr>
            <p:spPr bwMode="auto">
              <a:xfrm rot="5400000">
                <a:off x="5873710" y="952594"/>
                <a:ext cx="169764" cy="3765524"/>
              </a:xfrm>
              <a:prstGeom prst="rightBrac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2" name="矩形 31"/>
              <p:cNvSpPr/>
              <p:nvPr/>
            </p:nvSpPr>
            <p:spPr>
              <a:xfrm>
                <a:off x="5547846" y="2965594"/>
                <a:ext cx="881973" cy="369332"/>
              </a:xfrm>
              <a:prstGeom prst="rect">
                <a:avLst/>
              </a:prstGeom>
            </p:spPr>
            <p:txBody>
              <a:bodyPr wrap="none">
                <a:spAutoFit/>
              </a:bodyPr>
              <a:lstStyle/>
              <a:p>
                <a:r>
                  <a:rPr lang="zh-CN" altLang="en-US" b="1" dirty="0"/>
                  <a:t>若干个</a:t>
                </a:r>
                <a:endParaRPr lang="zh-CN" altLang="en-US" b="1" dirty="0"/>
              </a:p>
            </p:txBody>
          </p:sp>
        </p:grpSp>
        <p:sp>
          <p:nvSpPr>
            <p:cNvPr id="28" name="矩形 27"/>
            <p:cNvSpPr/>
            <p:nvPr/>
          </p:nvSpPr>
          <p:spPr>
            <a:xfrm>
              <a:off x="2636358" y="2381142"/>
              <a:ext cx="1587719" cy="369332"/>
            </a:xfrm>
            <a:prstGeom prst="rect">
              <a:avLst/>
            </a:prstGeom>
          </p:spPr>
          <p:txBody>
            <a:bodyPr wrap="square">
              <a:spAutoFit/>
            </a:bodyPr>
            <a:lstStyle/>
            <a:p>
              <a:r>
                <a:rPr lang="zh-CN" altLang="en-US" b="1" dirty="0" smtClean="0">
                  <a:solidFill>
                    <a:srgbClr val="FF0000"/>
                  </a:solidFill>
                  <a:latin typeface="Times New Roman" panose="02020603050405020304" pitchFamily="18" charset="0"/>
                </a:rPr>
                <a:t>数据结构  </a:t>
              </a:r>
              <a:r>
                <a:rPr lang="en-US" altLang="zh-CN" b="1" dirty="0" smtClean="0">
                  <a:solidFill>
                    <a:srgbClr val="FF0000"/>
                  </a:solidFill>
                  <a:latin typeface="Times New Roman" panose="02020603050405020304" pitchFamily="18" charset="0"/>
                </a:rPr>
                <a:t>=</a:t>
              </a:r>
              <a:endParaRPr lang="zh-CN" altLang="en-US" b="1" dirty="0">
                <a:solidFill>
                  <a:srgbClr val="FF0000"/>
                </a:solidFill>
                <a:latin typeface="Times New Roman" panose="02020603050405020304" pitchFamily="18" charset="0"/>
              </a:endParaRPr>
            </a:p>
          </p:txBody>
        </p:sp>
      </p:grpSp>
    </p:spTree>
    <p:extLst>
      <p:ext uri="{BB962C8B-B14F-4D97-AF65-F5344CB8AC3E}">
        <p14:creationId xmlns:p14="http://schemas.microsoft.com/office/powerpoint/2010/main" val="4117404898"/>
      </p:ext>
    </p:extLst>
  </p:cSld>
  <p:clrMapOvr>
    <a:masterClrMapping/>
  </p:clrMapOvr>
  <p:transition spd="slow" advTm="2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241" fill="hold"/>
                                        <p:tgtEl>
                                          <p:spTgt spid="5"/>
                                        </p:tgtEl>
                                      </p:cBhvr>
                                    </p:cmd>
                                  </p:childTnLst>
                                </p:cTn>
                              </p:par>
                              <p:par>
                                <p:cTn id="7" presetID="10" presetClass="entr" presetSubtype="0" fill="hold" grpId="0" nodeType="withEffect">
                                  <p:stCondLst>
                                    <p:cond delay="0"/>
                                  </p:stCondLst>
                                  <p:iterate type="lt">
                                    <p:tmPct val="66667"/>
                                  </p:iterate>
                                  <p:childTnLst>
                                    <p:set>
                                      <p:cBhvr>
                                        <p:cTn id="8" dur="1" fill="hold">
                                          <p:stCondLst>
                                            <p:cond delay="0"/>
                                          </p:stCondLst>
                                        </p:cTn>
                                        <p:tgtEl>
                                          <p:spTgt spid="4"/>
                                        </p:tgtEl>
                                        <p:attrNameLst>
                                          <p:attrName>style.visibility</p:attrName>
                                        </p:attrNameLst>
                                      </p:cBhvr>
                                      <p:to>
                                        <p:strVal val="visible"/>
                                      </p:to>
                                    </p:set>
                                    <p:animEffect transition="in" filter="fade">
                                      <p:cBhvr>
                                        <p:cTn id="9" dur="700"/>
                                        <p:tgtEl>
                                          <p:spTgt spid="4"/>
                                        </p:tgtEl>
                                      </p:cBhvr>
                                    </p:animEffect>
                                  </p:childTnLst>
                                </p:cTn>
                              </p:par>
                              <p:par>
                                <p:cTn id="10" presetID="47" presetClass="entr" presetSubtype="0" fill="hold" grpId="0" nodeType="withEffect">
                                  <p:stCondLst>
                                    <p:cond delay="2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10" presetClass="exit" presetSubtype="0" fill="hold" grpId="1" nodeType="withEffect">
                                  <p:stCondLst>
                                    <p:cond delay="55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ntr" presetSubtype="0" fill="hold" grpId="0" nodeType="withEffect">
                                  <p:stCondLst>
                                    <p:cond delay="5500"/>
                                  </p:stCondLst>
                                  <p:iterate type="lt">
                                    <p:tmPct val="22967"/>
                                  </p:iterate>
                                  <p:childTnLst>
                                    <p:set>
                                      <p:cBhvr>
                                        <p:cTn id="19" dur="1" fill="hold">
                                          <p:stCondLst>
                                            <p:cond delay="0"/>
                                          </p:stCondLst>
                                        </p:cTn>
                                        <p:tgtEl>
                                          <p:spTgt spid="47"/>
                                        </p:tgtEl>
                                        <p:attrNameLst>
                                          <p:attrName>style.visibility</p:attrName>
                                        </p:attrNameLst>
                                      </p:cBhvr>
                                      <p:to>
                                        <p:strVal val="visible"/>
                                      </p:to>
                                    </p:set>
                                    <p:animEffect transition="in" filter="fade">
                                      <p:cBhvr>
                                        <p:cTn id="20" dur="1100"/>
                                        <p:tgtEl>
                                          <p:spTgt spid="47"/>
                                        </p:tgtEl>
                                      </p:cBhvr>
                                    </p:animEffect>
                                  </p:childTnLst>
                                </p:cTn>
                              </p:par>
                              <p:par>
                                <p:cTn id="21" presetID="21" presetClass="entr" presetSubtype="1" fill="hold" nodeType="withEffect">
                                  <p:stCondLst>
                                    <p:cond delay="550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2000"/>
                                        <p:tgtEl>
                                          <p:spTgt spid="11"/>
                                        </p:tgtEl>
                                      </p:cBhvr>
                                    </p:animEffect>
                                  </p:childTnLst>
                                </p:cTn>
                              </p:par>
                              <p:par>
                                <p:cTn id="24" presetID="10" presetClass="exit" presetSubtype="0" fill="hold" nodeType="withEffect">
                                  <p:stCondLst>
                                    <p:cond delay="1060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21" presetClass="entr" presetSubtype="1" fill="hold" nodeType="withEffect">
                                  <p:stCondLst>
                                    <p:cond delay="10600"/>
                                  </p:stCondLst>
                                  <p:childTnLst>
                                    <p:set>
                                      <p:cBhvr>
                                        <p:cTn id="28" dur="1" fill="hold">
                                          <p:stCondLst>
                                            <p:cond delay="0"/>
                                          </p:stCondLst>
                                        </p:cTn>
                                        <p:tgtEl>
                                          <p:spTgt spid="18"/>
                                        </p:tgtEl>
                                        <p:attrNameLst>
                                          <p:attrName>style.visibility</p:attrName>
                                        </p:attrNameLst>
                                      </p:cBhvr>
                                      <p:to>
                                        <p:strVal val="visible"/>
                                      </p:to>
                                    </p:set>
                                    <p:animEffect transition="in" filter="wheel(1)">
                                      <p:cBhvr>
                                        <p:cTn id="29" dur="2000"/>
                                        <p:tgtEl>
                                          <p:spTgt spid="18"/>
                                        </p:tgtEl>
                                      </p:cBhvr>
                                    </p:animEffect>
                                  </p:childTnLst>
                                </p:cTn>
                              </p:par>
                              <p:par>
                                <p:cTn id="30" presetID="10" presetClass="exit" presetSubtype="0" fill="hold" nodeType="withEffect">
                                  <p:stCondLst>
                                    <p:cond delay="1570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par>
                                <p:cTn id="33" presetID="21" presetClass="entr" presetSubtype="1" fill="hold" nodeType="withEffect">
                                  <p:stCondLst>
                                    <p:cond delay="15700"/>
                                  </p:stCondLst>
                                  <p:childTnLst>
                                    <p:set>
                                      <p:cBhvr>
                                        <p:cTn id="34" dur="1" fill="hold">
                                          <p:stCondLst>
                                            <p:cond delay="0"/>
                                          </p:stCondLst>
                                        </p:cTn>
                                        <p:tgtEl>
                                          <p:spTgt spid="26"/>
                                        </p:tgtEl>
                                        <p:attrNameLst>
                                          <p:attrName>style.visibility</p:attrName>
                                        </p:attrNameLst>
                                      </p:cBhvr>
                                      <p:to>
                                        <p:strVal val="visible"/>
                                      </p:to>
                                    </p:set>
                                    <p:animEffect transition="in" filter="wheel(1)">
                                      <p:cBhvr>
                                        <p:cTn id="35" dur="2000"/>
                                        <p:tgtEl>
                                          <p:spTgt spid="26"/>
                                        </p:tgtEl>
                                      </p:cBhvr>
                                    </p:animEffect>
                                  </p:childTnLst>
                                </p:cTn>
                              </p:par>
                              <p:par>
                                <p:cTn id="36" presetID="10" presetClass="exit" presetSubtype="0" fill="hold" nodeType="withEffect">
                                  <p:stCondLst>
                                    <p:cond delay="20800"/>
                                  </p:stCondLst>
                                  <p:childTnLst>
                                    <p:animEffect transition="out" filter="fade">
                                      <p:cBhvr>
                                        <p:cTn id="37" dur="500"/>
                                        <p:tgtEl>
                                          <p:spTgt spid="26"/>
                                        </p:tgtEl>
                                      </p:cBhvr>
                                    </p:animEffect>
                                    <p:set>
                                      <p:cBhvr>
                                        <p:cTn id="38" dur="1" fill="hold">
                                          <p:stCondLst>
                                            <p:cond delay="499"/>
                                          </p:stCondLst>
                                        </p:cTn>
                                        <p:tgtEl>
                                          <p:spTgt spid="26"/>
                                        </p:tgtEl>
                                        <p:attrNameLst>
                                          <p:attrName>style.visibility</p:attrName>
                                        </p:attrNameLst>
                                      </p:cBhvr>
                                      <p:to>
                                        <p:strVal val="hidden"/>
                                      </p:to>
                                    </p:set>
                                  </p:childTnLst>
                                </p:cTn>
                              </p:par>
                              <p:par>
                                <p:cTn id="39" presetID="22" presetClass="entr" presetSubtype="8" fill="hold" grpId="0" nodeType="withEffect">
                                  <p:stCondLst>
                                    <p:cond delay="2210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19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2" fill="hold" display="0">
                  <p:stCondLst>
                    <p:cond delay="indefinite"/>
                  </p:stCondLst>
                  <p:endCondLst>
                    <p:cond evt="onStopAudio" delay="0">
                      <p:tgtEl>
                        <p:sldTgt/>
                      </p:tgtEl>
                    </p:cond>
                  </p:endCondLst>
                </p:cTn>
                <p:tgtEl>
                  <p:spTgt spid="5"/>
                </p:tgtEl>
              </p:cMediaNode>
            </p:audio>
          </p:childTnLst>
        </p:cTn>
      </p:par>
    </p:tnLst>
    <p:bldLst>
      <p:bldP spid="4" grpId="0"/>
      <p:bldP spid="35" grpId="0"/>
      <p:bldP spid="47" grpId="0"/>
      <p:bldP spid="8" grpId="0"/>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7.2.3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数据字典</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4" name="文本框 3"/>
          <p:cNvSpPr txBox="1"/>
          <p:nvPr/>
        </p:nvSpPr>
        <p:spPr>
          <a:xfrm>
            <a:off x="1066916" y="905369"/>
            <a:ext cx="942157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数据流</a:t>
            </a: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775520" y="1953956"/>
            <a:ext cx="9217024"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solidFill>
                  <a:srgbClr val="0071C1"/>
                </a:solidFill>
                <a:latin typeface="Times New Roman" panose="02020603050405020304" pitchFamily="18" charset="0"/>
                <a:cs typeface="Times New Roman" panose="02020603050405020304" pitchFamily="18" charset="0"/>
              </a:rPr>
              <a:t>数据流描述</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数据流名</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说明</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数据流来源</a:t>
            </a:r>
            <a:r>
              <a:rPr lang="en-US" altLang="zh-CN" sz="2000" dirty="0">
                <a:solidFill>
                  <a:srgbClr val="0071C1"/>
                </a:solidFill>
                <a:latin typeface="Times New Roman" panose="02020603050405020304" pitchFamily="18" charset="0"/>
                <a:cs typeface="Times New Roman" panose="02020603050405020304" pitchFamily="18" charset="0"/>
              </a:rPr>
              <a:t>,</a:t>
            </a:r>
          </a:p>
          <a:p>
            <a:pPr marL="0" indent="0" eaLnBrk="1" hangingPunct="1">
              <a:spcBef>
                <a:spcPct val="50000"/>
              </a:spcBef>
              <a:buSzTx/>
              <a:buNone/>
            </a:pPr>
            <a:r>
              <a:rPr lang="en-US" altLang="zh-CN" sz="2000" dirty="0">
                <a:solidFill>
                  <a:srgbClr val="0071C1"/>
                </a:solidFill>
                <a:latin typeface="Times New Roman" panose="02020603050405020304" pitchFamily="18" charset="0"/>
                <a:cs typeface="Times New Roman" panose="02020603050405020304" pitchFamily="18" charset="0"/>
              </a:rPr>
              <a:t>                           </a:t>
            </a:r>
            <a:r>
              <a:rPr lang="zh-CN" altLang="en-US" sz="2000" dirty="0">
                <a:solidFill>
                  <a:srgbClr val="0071C1"/>
                </a:solidFill>
                <a:latin typeface="Times New Roman" panose="02020603050405020304" pitchFamily="18" charset="0"/>
                <a:cs typeface="Times New Roman" panose="02020603050405020304" pitchFamily="18" charset="0"/>
              </a:rPr>
              <a:t>数据流去向</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组成</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数据结构</a:t>
            </a:r>
            <a:r>
              <a:rPr lang="en-US" altLang="zh-CN" sz="2000" dirty="0">
                <a:solidFill>
                  <a:srgbClr val="0071C1"/>
                </a:solidFill>
                <a:latin typeface="Times New Roman" panose="02020603050405020304" pitchFamily="18" charset="0"/>
                <a:cs typeface="Times New Roman" panose="02020603050405020304" pitchFamily="18" charset="0"/>
              </a:rPr>
              <a:t>},</a:t>
            </a:r>
          </a:p>
          <a:p>
            <a:pPr marL="0" indent="0" eaLnBrk="1" hangingPunct="1">
              <a:spcBef>
                <a:spcPct val="50000"/>
              </a:spcBef>
              <a:buSzTx/>
              <a:buNone/>
            </a:pPr>
            <a:r>
              <a:rPr lang="en-US" altLang="zh-CN" sz="2000" dirty="0">
                <a:solidFill>
                  <a:srgbClr val="0071C1"/>
                </a:solidFill>
                <a:latin typeface="Times New Roman" panose="02020603050405020304" pitchFamily="18" charset="0"/>
                <a:cs typeface="Times New Roman" panose="02020603050405020304" pitchFamily="18" charset="0"/>
              </a:rPr>
              <a:t>                           </a:t>
            </a:r>
            <a:r>
              <a:rPr lang="zh-CN" altLang="en-US" sz="2000" dirty="0">
                <a:solidFill>
                  <a:srgbClr val="0071C1"/>
                </a:solidFill>
                <a:latin typeface="Times New Roman" panose="02020603050405020304" pitchFamily="18" charset="0"/>
                <a:cs typeface="Times New Roman" panose="02020603050405020304" pitchFamily="18" charset="0"/>
              </a:rPr>
              <a:t>平均流量</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高峰期流量</a:t>
            </a:r>
            <a:r>
              <a:rPr lang="en-US" altLang="zh-CN" sz="2000" dirty="0">
                <a:solidFill>
                  <a:srgbClr val="0071C1"/>
                </a:solidFill>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
        <p:nvSpPr>
          <p:cNvPr id="4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37790"/>
            <a:ext cx="9217024" cy="43653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l"/>
            </a:pPr>
            <a:r>
              <a:rPr lang="zh-CN" altLang="en-US" sz="2000" dirty="0"/>
              <a:t>对数据流的</a:t>
            </a:r>
            <a:r>
              <a:rPr lang="zh-CN" altLang="en-US" sz="2000" dirty="0" smtClean="0"/>
              <a:t>描述</a:t>
            </a:r>
            <a:endParaRPr lang="zh-CN" altLang="en-US" sz="2000" dirty="0"/>
          </a:p>
        </p:txBody>
      </p:sp>
      <p:sp>
        <p:nvSpPr>
          <p:cNvPr id="8" name="矩形 7"/>
          <p:cNvSpPr/>
          <p:nvPr/>
        </p:nvSpPr>
        <p:spPr>
          <a:xfrm>
            <a:off x="2783632" y="951535"/>
            <a:ext cx="3206327" cy="369332"/>
          </a:xfrm>
          <a:prstGeom prst="rect">
            <a:avLst/>
          </a:prstGeom>
        </p:spPr>
        <p:txBody>
          <a:bodyPr wrap="none">
            <a:spAutoFit/>
          </a:bodyPr>
          <a:lstStyle/>
          <a:p>
            <a:r>
              <a:rPr lang="zh-CN" altLang="en-US" b="1" dirty="0">
                <a:solidFill>
                  <a:srgbClr val="FF0000"/>
                </a:solidFill>
                <a:latin typeface="宋体" panose="02010600030101010101" pitchFamily="2" charset="-122"/>
              </a:rPr>
              <a:t>数据结构在系统内传输的路径</a:t>
            </a:r>
            <a:endParaRPr lang="zh-CN" altLang="en-US" b="1" dirty="0">
              <a:solidFill>
                <a:srgbClr val="FF0000"/>
              </a:solidFill>
              <a:latin typeface="宋体" panose="02010600030101010101" pitchFamily="2" charset="-122"/>
            </a:endParaRPr>
          </a:p>
        </p:txBody>
      </p:sp>
      <p:sp>
        <p:nvSpPr>
          <p:cNvPr id="33"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3381834"/>
            <a:ext cx="9217024" cy="181588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342900">
              <a:lnSpc>
                <a:spcPct val="125000"/>
              </a:lnSpc>
              <a:buFont typeface="Wingdings" panose="05000000000000000000" pitchFamily="2" charset="2"/>
              <a:buChar char="Ø"/>
            </a:pPr>
            <a:r>
              <a:rPr lang="zh-CN" altLang="en-US" sz="2000" dirty="0"/>
              <a:t>数据流来源：说明该数据流来自哪个过程</a:t>
            </a:r>
          </a:p>
          <a:p>
            <a:pPr indent="342900">
              <a:lnSpc>
                <a:spcPct val="125000"/>
              </a:lnSpc>
              <a:buFont typeface="Wingdings" panose="05000000000000000000" pitchFamily="2" charset="2"/>
              <a:buChar char="Ø"/>
            </a:pPr>
            <a:r>
              <a:rPr lang="zh-CN" altLang="en-US" sz="2000" dirty="0"/>
              <a:t>数据流去向：说明该数据流将到哪个过程去</a:t>
            </a:r>
          </a:p>
          <a:p>
            <a:pPr indent="342900">
              <a:lnSpc>
                <a:spcPct val="125000"/>
              </a:lnSpc>
              <a:buFont typeface="Wingdings" panose="05000000000000000000" pitchFamily="2" charset="2"/>
              <a:buChar char="Ø"/>
            </a:pPr>
            <a:r>
              <a:rPr lang="zh-CN" altLang="en-US" sz="2000" dirty="0"/>
              <a:t>平均流量：在单位时间（每天、每周、每月等）里的传输次数</a:t>
            </a:r>
          </a:p>
          <a:p>
            <a:pPr indent="342900">
              <a:lnSpc>
                <a:spcPct val="125000"/>
              </a:lnSpc>
              <a:buFont typeface="Wingdings" panose="05000000000000000000" pitchFamily="2" charset="2"/>
              <a:buChar char="Ø"/>
            </a:pPr>
            <a:r>
              <a:rPr lang="zh-CN" altLang="en-US" sz="2000" dirty="0"/>
              <a:t>高峰期流量：在高峰时期的数据流量</a:t>
            </a:r>
          </a:p>
        </p:txBody>
      </p:sp>
      <p:pic>
        <p:nvPicPr>
          <p:cNvPr id="6" name="Voic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4800" y="3225800"/>
            <a:ext cx="406400" cy="406400"/>
          </a:xfrm>
          <a:prstGeom prst="rect">
            <a:avLst/>
          </a:prstGeom>
        </p:spPr>
      </p:pic>
    </p:spTree>
    <p:extLst>
      <p:ext uri="{BB962C8B-B14F-4D97-AF65-F5344CB8AC3E}">
        <p14:creationId xmlns:p14="http://schemas.microsoft.com/office/powerpoint/2010/main" val="2339407664"/>
      </p:ext>
    </p:extLst>
  </p:cSld>
  <p:clrMapOvr>
    <a:masterClrMapping/>
  </p:clrMapOvr>
  <p:transition spd="slow" advTm="38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257" fill="hold"/>
                                        <p:tgtEl>
                                          <p:spTgt spid="6"/>
                                        </p:tgtEl>
                                      </p:cBhvr>
                                    </p:cmd>
                                  </p:childTnLst>
                                </p:cTn>
                              </p:par>
                              <p:par>
                                <p:cTn id="7" presetID="10" presetClass="entr" presetSubtype="0" fill="hold" grpId="0" nodeType="withEffect">
                                  <p:stCondLst>
                                    <p:cond delay="0"/>
                                  </p:stCondLst>
                                  <p:iterate type="lt">
                                    <p:tmPct val="66667"/>
                                  </p:iterate>
                                  <p:childTnLst>
                                    <p:set>
                                      <p:cBhvr>
                                        <p:cTn id="8" dur="1" fill="hold">
                                          <p:stCondLst>
                                            <p:cond delay="0"/>
                                          </p:stCondLst>
                                        </p:cTn>
                                        <p:tgtEl>
                                          <p:spTgt spid="4"/>
                                        </p:tgtEl>
                                        <p:attrNameLst>
                                          <p:attrName>style.visibility</p:attrName>
                                        </p:attrNameLst>
                                      </p:cBhvr>
                                      <p:to>
                                        <p:strVal val="visible"/>
                                      </p:to>
                                    </p:set>
                                    <p:animEffect transition="in" filter="fade">
                                      <p:cBhvr>
                                        <p:cTn id="9" dur="700"/>
                                        <p:tgtEl>
                                          <p:spTgt spid="4"/>
                                        </p:tgtEl>
                                      </p:cBhvr>
                                    </p:animEffect>
                                  </p:childTnLst>
                                </p:cTn>
                              </p:par>
                              <p:par>
                                <p:cTn id="10" presetID="47" presetClass="entr" presetSubtype="0" fill="hold" grpId="0" nodeType="withEffect">
                                  <p:stCondLst>
                                    <p:cond delay="2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10" presetClass="exit" presetSubtype="0" fill="hold" grpId="1" nodeType="withEffect">
                                  <p:stCondLst>
                                    <p:cond delay="55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ntr" presetSubtype="0" fill="hold" grpId="0" nodeType="withEffect">
                                  <p:stCondLst>
                                    <p:cond delay="5500"/>
                                  </p:stCondLst>
                                  <p:iterate type="lt">
                                    <p:tmPct val="22967"/>
                                  </p:iterate>
                                  <p:childTnLst>
                                    <p:set>
                                      <p:cBhvr>
                                        <p:cTn id="19" dur="1" fill="hold">
                                          <p:stCondLst>
                                            <p:cond delay="0"/>
                                          </p:stCondLst>
                                        </p:cTn>
                                        <p:tgtEl>
                                          <p:spTgt spid="47"/>
                                        </p:tgtEl>
                                        <p:attrNameLst>
                                          <p:attrName>style.visibility</p:attrName>
                                        </p:attrNameLst>
                                      </p:cBhvr>
                                      <p:to>
                                        <p:strVal val="visible"/>
                                      </p:to>
                                    </p:set>
                                    <p:animEffect transition="in" filter="fade">
                                      <p:cBhvr>
                                        <p:cTn id="20" dur="1100"/>
                                        <p:tgtEl>
                                          <p:spTgt spid="47"/>
                                        </p:tgtEl>
                                      </p:cBhvr>
                                    </p:animEffect>
                                  </p:childTnLst>
                                </p:cTn>
                              </p:par>
                              <p:par>
                                <p:cTn id="21" presetID="22" presetClass="entr" presetSubtype="1" fill="hold" grpId="0" nodeType="withEffect">
                                  <p:stCondLst>
                                    <p:cond delay="750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1900"/>
                                        <p:tgtEl>
                                          <p:spTgt spid="35"/>
                                        </p:tgtEl>
                                      </p:cBhvr>
                                    </p:animEffect>
                                  </p:childTnLst>
                                </p:cTn>
                              </p:par>
                              <p:par>
                                <p:cTn id="24" presetID="10" presetClass="entr" presetSubtype="0" fill="hold" grpId="0" nodeType="withEffect">
                                  <p:stCondLst>
                                    <p:cond delay="11000"/>
                                  </p:stCondLst>
                                  <p:iterate type="lt">
                                    <p:tmPct val="22967"/>
                                  </p:iterate>
                                  <p:childTnLst>
                                    <p:set>
                                      <p:cBhvr>
                                        <p:cTn id="25" dur="1" fill="hold">
                                          <p:stCondLst>
                                            <p:cond delay="0"/>
                                          </p:stCondLst>
                                        </p:cTn>
                                        <p:tgtEl>
                                          <p:spTgt spid="33"/>
                                        </p:tgtEl>
                                        <p:attrNameLst>
                                          <p:attrName>style.visibility</p:attrName>
                                        </p:attrNameLst>
                                      </p:cBhvr>
                                      <p:to>
                                        <p:strVal val="visible"/>
                                      </p:to>
                                    </p:set>
                                    <p:animEffect transition="in" filter="fade">
                                      <p:cBhvr>
                                        <p:cTn id="26" dur="1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7" fill="hold" display="0">
                  <p:stCondLst>
                    <p:cond delay="indefinite"/>
                  </p:stCondLst>
                  <p:endCondLst>
                    <p:cond evt="onStopAudio" delay="0">
                      <p:tgtEl>
                        <p:sldTgt/>
                      </p:tgtEl>
                    </p:cond>
                  </p:endCondLst>
                </p:cTn>
                <p:tgtEl>
                  <p:spTgt spid="6"/>
                </p:tgtEl>
              </p:cMediaNode>
            </p:audio>
          </p:childTnLst>
        </p:cTn>
      </p:par>
    </p:tnLst>
    <p:bldLst>
      <p:bldP spid="4" grpId="0"/>
      <p:bldP spid="35" grpId="0"/>
      <p:bldP spid="47" grpId="0"/>
      <p:bldP spid="8" grpId="0"/>
      <p:bldP spid="8" grpId="1"/>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7.2.3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数据字典</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4" name="文本框 3"/>
          <p:cNvSpPr txBox="1"/>
          <p:nvPr/>
        </p:nvSpPr>
        <p:spPr>
          <a:xfrm>
            <a:off x="1066916" y="905369"/>
            <a:ext cx="942157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数据存储</a:t>
            </a: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953956"/>
            <a:ext cx="9217024" cy="178510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solidFill>
                  <a:srgbClr val="0071C1"/>
                </a:solidFill>
                <a:latin typeface="Times New Roman" panose="02020603050405020304" pitchFamily="18" charset="0"/>
                <a:cs typeface="Times New Roman" panose="02020603050405020304" pitchFamily="18" charset="0"/>
              </a:rPr>
              <a:t>　数据存储描述</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数据存储名</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说明</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编号</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输       </a:t>
            </a:r>
          </a:p>
          <a:p>
            <a:pPr marL="0" indent="0" eaLnBrk="1" hangingPunct="1">
              <a:spcBef>
                <a:spcPct val="50000"/>
              </a:spcBef>
              <a:buSzTx/>
              <a:buNone/>
            </a:pPr>
            <a:r>
              <a:rPr lang="zh-CN" altLang="en-US" sz="2000" dirty="0">
                <a:solidFill>
                  <a:srgbClr val="0071C1"/>
                </a:solidFill>
                <a:latin typeface="Times New Roman" panose="02020603050405020304" pitchFamily="18" charset="0"/>
                <a:cs typeface="Times New Roman" panose="02020603050405020304" pitchFamily="18" charset="0"/>
              </a:rPr>
              <a:t>                             入的数据流 </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输出的数据流</a:t>
            </a:r>
            <a:r>
              <a:rPr lang="en-US" altLang="zh-CN" sz="2000" dirty="0">
                <a:solidFill>
                  <a:srgbClr val="0071C1"/>
                </a:solidFill>
                <a:latin typeface="Times New Roman" panose="02020603050405020304" pitchFamily="18" charset="0"/>
                <a:cs typeface="Times New Roman" panose="02020603050405020304" pitchFamily="18" charset="0"/>
              </a:rPr>
              <a:t>,</a:t>
            </a:r>
          </a:p>
          <a:p>
            <a:pPr marL="0" indent="0" eaLnBrk="1" hangingPunct="1">
              <a:spcBef>
                <a:spcPct val="50000"/>
              </a:spcBef>
              <a:buSzTx/>
              <a:buNone/>
            </a:pPr>
            <a:r>
              <a:rPr lang="en-US" altLang="zh-CN" sz="2000" dirty="0">
                <a:solidFill>
                  <a:srgbClr val="0071C1"/>
                </a:solidFill>
                <a:latin typeface="Times New Roman" panose="02020603050405020304" pitchFamily="18" charset="0"/>
                <a:cs typeface="Times New Roman" panose="02020603050405020304" pitchFamily="18" charset="0"/>
              </a:rPr>
              <a:t>                             </a:t>
            </a:r>
            <a:r>
              <a:rPr lang="zh-CN" altLang="en-US" sz="2000" dirty="0">
                <a:solidFill>
                  <a:srgbClr val="0071C1"/>
                </a:solidFill>
                <a:latin typeface="Times New Roman" panose="02020603050405020304" pitchFamily="18" charset="0"/>
                <a:cs typeface="Times New Roman" panose="02020603050405020304" pitchFamily="18" charset="0"/>
              </a:rPr>
              <a:t>组成</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数据结构</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数据量</a:t>
            </a:r>
            <a:r>
              <a:rPr lang="en-US" altLang="zh-CN" sz="2000" dirty="0">
                <a:solidFill>
                  <a:srgbClr val="0071C1"/>
                </a:solidFill>
                <a:latin typeface="Times New Roman" panose="02020603050405020304" pitchFamily="18" charset="0"/>
                <a:cs typeface="Times New Roman" panose="02020603050405020304" pitchFamily="18" charset="0"/>
              </a:rPr>
              <a:t>,</a:t>
            </a:r>
          </a:p>
          <a:p>
            <a:pPr marL="0" indent="0" eaLnBrk="1" hangingPunct="1">
              <a:spcBef>
                <a:spcPct val="50000"/>
              </a:spcBef>
              <a:buSzTx/>
              <a:buNone/>
            </a:pPr>
            <a:r>
              <a:rPr lang="en-US" altLang="zh-CN" sz="2000" dirty="0">
                <a:solidFill>
                  <a:srgbClr val="0071C1"/>
                </a:solidFill>
                <a:latin typeface="Times New Roman" panose="02020603050405020304" pitchFamily="18" charset="0"/>
                <a:cs typeface="Times New Roman" panose="02020603050405020304" pitchFamily="18" charset="0"/>
              </a:rPr>
              <a:t>                             </a:t>
            </a:r>
            <a:r>
              <a:rPr lang="zh-CN" altLang="en-US" sz="2000" dirty="0">
                <a:solidFill>
                  <a:srgbClr val="0071C1"/>
                </a:solidFill>
                <a:latin typeface="Times New Roman" panose="02020603050405020304" pitchFamily="18" charset="0"/>
                <a:cs typeface="Times New Roman" panose="02020603050405020304" pitchFamily="18" charset="0"/>
              </a:rPr>
              <a:t>存取频度</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存取方式</a:t>
            </a:r>
            <a:r>
              <a:rPr lang="en-US" altLang="zh-CN" sz="2000" dirty="0">
                <a:solidFill>
                  <a:srgbClr val="0071C1"/>
                </a:solidFill>
                <a:latin typeface="Times New Roman" panose="02020603050405020304" pitchFamily="18" charset="0"/>
                <a:cs typeface="Times New Roman" panose="02020603050405020304" pitchFamily="18" charset="0"/>
              </a:rPr>
              <a:t>}</a:t>
            </a:r>
          </a:p>
        </p:txBody>
      </p:sp>
      <p:sp>
        <p:nvSpPr>
          <p:cNvPr id="4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37790"/>
            <a:ext cx="9217024" cy="43653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l"/>
            </a:pPr>
            <a:r>
              <a:rPr lang="zh-CN" altLang="en-US" sz="2000" dirty="0"/>
              <a:t>对数据存储的描述</a:t>
            </a:r>
          </a:p>
        </p:txBody>
      </p:sp>
      <p:sp>
        <p:nvSpPr>
          <p:cNvPr id="8" name="矩形 7"/>
          <p:cNvSpPr/>
          <p:nvPr/>
        </p:nvSpPr>
        <p:spPr>
          <a:xfrm>
            <a:off x="2783632" y="951535"/>
            <a:ext cx="2973891" cy="369332"/>
          </a:xfrm>
          <a:prstGeom prst="rect">
            <a:avLst/>
          </a:prstGeom>
        </p:spPr>
        <p:txBody>
          <a:bodyPr wrap="none">
            <a:spAutoFit/>
          </a:bodyPr>
          <a:lstStyle/>
          <a:p>
            <a:r>
              <a:rPr lang="zh-CN" altLang="en-US" b="1" dirty="0">
                <a:solidFill>
                  <a:srgbClr val="FF0000"/>
                </a:solidFill>
                <a:latin typeface="宋体" panose="02010600030101010101" pitchFamily="2" charset="-122"/>
              </a:rPr>
              <a:t>数据结构停留或保存的地方</a:t>
            </a:r>
            <a:endParaRPr lang="zh-CN" altLang="en-US" b="1" dirty="0">
              <a:solidFill>
                <a:srgbClr val="FF0000"/>
              </a:solidFill>
              <a:latin typeface="宋体" panose="02010600030101010101" pitchFamily="2" charset="-122"/>
            </a:endParaRPr>
          </a:p>
        </p:txBody>
      </p:sp>
      <p:sp>
        <p:nvSpPr>
          <p:cNvPr id="33"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3741874"/>
            <a:ext cx="9217024" cy="177535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342900">
              <a:lnSpc>
                <a:spcPct val="125000"/>
              </a:lnSpc>
              <a:buFont typeface="Wingdings" panose="05000000000000000000" pitchFamily="2" charset="2"/>
              <a:buChar char="Ø"/>
            </a:pPr>
            <a:r>
              <a:rPr lang="zh-CN" altLang="en-US" sz="2000" dirty="0"/>
              <a:t>存取频度：每小时、每天或每周存取次数，每次存取的数据量等信息 </a:t>
            </a:r>
          </a:p>
          <a:p>
            <a:pPr indent="342900">
              <a:lnSpc>
                <a:spcPct val="125000"/>
              </a:lnSpc>
              <a:buFont typeface="Wingdings" panose="05000000000000000000" pitchFamily="2" charset="2"/>
              <a:buChar char="Ø"/>
            </a:pPr>
            <a:r>
              <a:rPr lang="zh-CN" altLang="en-US" sz="2000" dirty="0"/>
              <a:t>存取方法：批处理 </a:t>
            </a:r>
            <a:r>
              <a:rPr lang="en-US" altLang="zh-CN" sz="2000" dirty="0"/>
              <a:t>/ </a:t>
            </a:r>
            <a:r>
              <a:rPr lang="zh-CN" altLang="en-US" sz="2000" dirty="0"/>
              <a:t>联机处理；检索 </a:t>
            </a:r>
            <a:r>
              <a:rPr lang="en-US" altLang="zh-CN" sz="2000" dirty="0"/>
              <a:t>/ </a:t>
            </a:r>
            <a:r>
              <a:rPr lang="zh-CN" altLang="en-US" sz="2000" dirty="0"/>
              <a:t>更新；顺序检索 </a:t>
            </a:r>
            <a:r>
              <a:rPr lang="en-US" altLang="zh-CN" sz="2000" dirty="0"/>
              <a:t>/ </a:t>
            </a:r>
            <a:r>
              <a:rPr lang="zh-CN" altLang="en-US" sz="2000" dirty="0"/>
              <a:t>随机检索</a:t>
            </a:r>
          </a:p>
          <a:p>
            <a:pPr indent="342900">
              <a:lnSpc>
                <a:spcPct val="125000"/>
              </a:lnSpc>
              <a:buFont typeface="Wingdings" panose="05000000000000000000" pitchFamily="2" charset="2"/>
              <a:buChar char="Ø"/>
            </a:pPr>
            <a:r>
              <a:rPr lang="zh-CN" altLang="en-US" sz="2000" dirty="0"/>
              <a:t>输入的数据流：数据来源</a:t>
            </a:r>
          </a:p>
          <a:p>
            <a:pPr indent="342900">
              <a:lnSpc>
                <a:spcPct val="125000"/>
              </a:lnSpc>
              <a:buFont typeface="Wingdings" panose="05000000000000000000" pitchFamily="2" charset="2"/>
              <a:buChar char="Ø"/>
            </a:pPr>
            <a:r>
              <a:rPr lang="zh-CN" altLang="en-US" sz="2000" dirty="0"/>
              <a:t>输出的数据流：数据去向</a:t>
            </a:r>
          </a:p>
        </p:txBody>
      </p:sp>
      <p:sp>
        <p:nvSpPr>
          <p:cNvPr id="10" name="矩形 9"/>
          <p:cNvSpPr/>
          <p:nvPr/>
        </p:nvSpPr>
        <p:spPr>
          <a:xfrm>
            <a:off x="2783632" y="951535"/>
            <a:ext cx="2741456" cy="369332"/>
          </a:xfrm>
          <a:prstGeom prst="rect">
            <a:avLst/>
          </a:prstGeom>
        </p:spPr>
        <p:txBody>
          <a:bodyPr wrap="none">
            <a:spAutoFit/>
          </a:bodyPr>
          <a:lstStyle/>
          <a:p>
            <a:r>
              <a:rPr lang="zh-CN" altLang="en-US" b="1" dirty="0">
                <a:solidFill>
                  <a:srgbClr val="FF0000"/>
                </a:solidFill>
                <a:latin typeface="宋体" panose="02010600030101010101" pitchFamily="2" charset="-122"/>
              </a:rPr>
              <a:t>数据流的来源和去向之一</a:t>
            </a:r>
            <a:endParaRPr lang="zh-CN" altLang="en-US" b="1" dirty="0">
              <a:solidFill>
                <a:srgbClr val="FF0000"/>
              </a:solidFill>
              <a:latin typeface="宋体" panose="02010600030101010101" pitchFamily="2" charset="-122"/>
            </a:endParaRPr>
          </a:p>
        </p:txBody>
      </p:sp>
      <p:pic>
        <p:nvPicPr>
          <p:cNvPr id="7" name="Voice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48816" y="3225800"/>
            <a:ext cx="406400" cy="406400"/>
          </a:xfrm>
          <a:prstGeom prst="rect">
            <a:avLst/>
          </a:prstGeom>
        </p:spPr>
      </p:pic>
    </p:spTree>
    <p:extLst>
      <p:ext uri="{BB962C8B-B14F-4D97-AF65-F5344CB8AC3E}">
        <p14:creationId xmlns:p14="http://schemas.microsoft.com/office/powerpoint/2010/main" val="1412430511"/>
      </p:ext>
    </p:extLst>
  </p:cSld>
  <p:clrMapOvr>
    <a:masterClrMapping/>
  </p:clrMapOvr>
  <p:transition spd="slow" advTm="4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038" fill="hold"/>
                                        <p:tgtEl>
                                          <p:spTgt spid="7"/>
                                        </p:tgtEl>
                                      </p:cBhvr>
                                    </p:cmd>
                                  </p:childTnLst>
                                </p:cTn>
                              </p:par>
                              <p:par>
                                <p:cTn id="7" presetID="10" presetClass="entr" presetSubtype="0" fill="hold" grpId="0" nodeType="withEffect">
                                  <p:stCondLst>
                                    <p:cond delay="0"/>
                                  </p:stCondLst>
                                  <p:iterate type="lt">
                                    <p:tmPct val="66667"/>
                                  </p:iterate>
                                  <p:childTnLst>
                                    <p:set>
                                      <p:cBhvr>
                                        <p:cTn id="8" dur="1" fill="hold">
                                          <p:stCondLst>
                                            <p:cond delay="0"/>
                                          </p:stCondLst>
                                        </p:cTn>
                                        <p:tgtEl>
                                          <p:spTgt spid="4"/>
                                        </p:tgtEl>
                                        <p:attrNameLst>
                                          <p:attrName>style.visibility</p:attrName>
                                        </p:attrNameLst>
                                      </p:cBhvr>
                                      <p:to>
                                        <p:strVal val="visible"/>
                                      </p:to>
                                    </p:set>
                                    <p:animEffect transition="in" filter="fade">
                                      <p:cBhvr>
                                        <p:cTn id="9" dur="700"/>
                                        <p:tgtEl>
                                          <p:spTgt spid="4"/>
                                        </p:tgtEl>
                                      </p:cBhvr>
                                    </p:animEffect>
                                  </p:childTnLst>
                                </p:cTn>
                              </p:par>
                              <p:par>
                                <p:cTn id="10" presetID="47" presetClass="entr" presetSubtype="0" fill="hold" grpId="0" nodeType="withEffect">
                                  <p:stCondLst>
                                    <p:cond delay="2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10" presetClass="exit" presetSubtype="0" fill="hold" grpId="1" nodeType="withEffect">
                                  <p:stCondLst>
                                    <p:cond delay="70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47" presetClass="entr" presetSubtype="0" fill="hold" grpId="0" nodeType="withEffect">
                                  <p:stCondLst>
                                    <p:cond delay="7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10" presetClass="exit" presetSubtype="0" fill="hold" grpId="1" nodeType="withEffect">
                                  <p:stCondLst>
                                    <p:cond delay="1020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ntr" presetSubtype="0" fill="hold" grpId="0" nodeType="withEffect">
                                  <p:stCondLst>
                                    <p:cond delay="10200"/>
                                  </p:stCondLst>
                                  <p:iterate type="lt">
                                    <p:tmPct val="22967"/>
                                  </p:iterate>
                                  <p:childTnLst>
                                    <p:set>
                                      <p:cBhvr>
                                        <p:cTn id="27" dur="1" fill="hold">
                                          <p:stCondLst>
                                            <p:cond delay="0"/>
                                          </p:stCondLst>
                                        </p:cTn>
                                        <p:tgtEl>
                                          <p:spTgt spid="47"/>
                                        </p:tgtEl>
                                        <p:attrNameLst>
                                          <p:attrName>style.visibility</p:attrName>
                                        </p:attrNameLst>
                                      </p:cBhvr>
                                      <p:to>
                                        <p:strVal val="visible"/>
                                      </p:to>
                                    </p:set>
                                    <p:animEffect transition="in" filter="fade">
                                      <p:cBhvr>
                                        <p:cTn id="28" dur="1100"/>
                                        <p:tgtEl>
                                          <p:spTgt spid="47"/>
                                        </p:tgtEl>
                                      </p:cBhvr>
                                    </p:animEffect>
                                  </p:childTnLst>
                                </p:cTn>
                              </p:par>
                              <p:par>
                                <p:cTn id="29" presetID="22" presetClass="entr" presetSubtype="1" fill="hold" grpId="0" nodeType="withEffect">
                                  <p:stCondLst>
                                    <p:cond delay="1380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1900"/>
                                        <p:tgtEl>
                                          <p:spTgt spid="35"/>
                                        </p:tgtEl>
                                      </p:cBhvr>
                                    </p:animEffect>
                                  </p:childTnLst>
                                </p:cTn>
                              </p:par>
                              <p:par>
                                <p:cTn id="32" presetID="10" presetClass="entr" presetSubtype="0" fill="hold" grpId="0" nodeType="withEffect">
                                  <p:stCondLst>
                                    <p:cond delay="16300"/>
                                  </p:stCondLst>
                                  <p:iterate type="lt">
                                    <p:tmPct val="22967"/>
                                  </p:iterate>
                                  <p:childTnLst>
                                    <p:set>
                                      <p:cBhvr>
                                        <p:cTn id="33" dur="1" fill="hold">
                                          <p:stCondLst>
                                            <p:cond delay="0"/>
                                          </p:stCondLst>
                                        </p:cTn>
                                        <p:tgtEl>
                                          <p:spTgt spid="33"/>
                                        </p:tgtEl>
                                        <p:attrNameLst>
                                          <p:attrName>style.visibility</p:attrName>
                                        </p:attrNameLst>
                                      </p:cBhvr>
                                      <p:to>
                                        <p:strVal val="visible"/>
                                      </p:to>
                                    </p:set>
                                    <p:animEffect transition="in" filter="fade">
                                      <p:cBhvr>
                                        <p:cTn id="34" dur="1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5" fill="hold" display="0">
                  <p:stCondLst>
                    <p:cond delay="indefinite"/>
                  </p:stCondLst>
                  <p:endCondLst>
                    <p:cond evt="onStopAudio" delay="0">
                      <p:tgtEl>
                        <p:sldTgt/>
                      </p:tgtEl>
                    </p:cond>
                  </p:endCondLst>
                </p:cTn>
                <p:tgtEl>
                  <p:spTgt spid="7"/>
                </p:tgtEl>
              </p:cMediaNode>
            </p:audio>
          </p:childTnLst>
        </p:cTn>
      </p:par>
    </p:tnLst>
    <p:bldLst>
      <p:bldP spid="4" grpId="0"/>
      <p:bldP spid="35" grpId="0"/>
      <p:bldP spid="47" grpId="0"/>
      <p:bldP spid="8" grpId="0"/>
      <p:bldP spid="8" grpId="1"/>
      <p:bldP spid="33" grpId="0"/>
      <p:bldP spid="10" grpId="0"/>
      <p:bldP spid="1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7.2.3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数据字典</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4" name="文本框 3"/>
          <p:cNvSpPr txBox="1"/>
          <p:nvPr/>
        </p:nvSpPr>
        <p:spPr>
          <a:xfrm>
            <a:off x="1066916" y="905369"/>
            <a:ext cx="942157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处理过程</a:t>
            </a: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953956"/>
            <a:ext cx="9217024" cy="86177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solidFill>
                  <a:srgbClr val="0071C1"/>
                </a:solidFill>
                <a:latin typeface="Times New Roman" panose="02020603050405020304" pitchFamily="18" charset="0"/>
                <a:cs typeface="Times New Roman" panose="02020603050405020304" pitchFamily="18" charset="0"/>
              </a:rPr>
              <a:t>处理过程描述</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处理过程名</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说明</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输入</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数据流</a:t>
            </a:r>
            <a:r>
              <a:rPr lang="en-US" altLang="zh-CN" sz="2000" dirty="0">
                <a:solidFill>
                  <a:srgbClr val="0071C1"/>
                </a:solidFill>
                <a:latin typeface="Times New Roman" panose="02020603050405020304" pitchFamily="18" charset="0"/>
                <a:cs typeface="Times New Roman" panose="02020603050405020304" pitchFamily="18" charset="0"/>
              </a:rPr>
              <a:t>},   </a:t>
            </a:r>
          </a:p>
          <a:p>
            <a:pPr marL="0" indent="0" eaLnBrk="1" hangingPunct="1">
              <a:spcBef>
                <a:spcPct val="50000"/>
              </a:spcBef>
              <a:buSzTx/>
              <a:buNone/>
            </a:pPr>
            <a:r>
              <a:rPr lang="en-US" altLang="zh-CN" sz="2000" dirty="0">
                <a:solidFill>
                  <a:srgbClr val="0071C1"/>
                </a:solidFill>
                <a:latin typeface="Times New Roman" panose="02020603050405020304" pitchFamily="18" charset="0"/>
                <a:cs typeface="Times New Roman" panose="02020603050405020304" pitchFamily="18" charset="0"/>
              </a:rPr>
              <a:t>                              </a:t>
            </a:r>
            <a:r>
              <a:rPr lang="zh-CN" altLang="en-US" sz="2000" dirty="0">
                <a:solidFill>
                  <a:srgbClr val="0071C1"/>
                </a:solidFill>
                <a:latin typeface="Times New Roman" panose="02020603050405020304" pitchFamily="18" charset="0"/>
                <a:cs typeface="Times New Roman" panose="02020603050405020304" pitchFamily="18" charset="0"/>
              </a:rPr>
              <a:t>输出</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数据流</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处理</a:t>
            </a:r>
            <a:r>
              <a:rPr lang="en-US" altLang="zh-CN" sz="2000" dirty="0">
                <a:solidFill>
                  <a:srgbClr val="0071C1"/>
                </a:solidFill>
                <a:latin typeface="Times New Roman" panose="02020603050405020304" pitchFamily="18" charset="0"/>
                <a:cs typeface="Times New Roman" panose="02020603050405020304" pitchFamily="18" charset="0"/>
              </a:rPr>
              <a:t>:{</a:t>
            </a:r>
            <a:r>
              <a:rPr lang="zh-CN" altLang="en-US" sz="2000" dirty="0">
                <a:solidFill>
                  <a:srgbClr val="0071C1"/>
                </a:solidFill>
                <a:latin typeface="Times New Roman" panose="02020603050405020304" pitchFamily="18" charset="0"/>
                <a:cs typeface="Times New Roman" panose="02020603050405020304" pitchFamily="18" charset="0"/>
              </a:rPr>
              <a:t>简要说明</a:t>
            </a:r>
            <a:r>
              <a:rPr lang="en-US" altLang="zh-CN" sz="2000" dirty="0">
                <a:solidFill>
                  <a:srgbClr val="0071C1"/>
                </a:solidFill>
                <a:latin typeface="Times New Roman" panose="02020603050405020304" pitchFamily="18" charset="0"/>
                <a:cs typeface="Times New Roman" panose="02020603050405020304" pitchFamily="18" charset="0"/>
              </a:rPr>
              <a:t>}}</a:t>
            </a:r>
          </a:p>
        </p:txBody>
      </p:sp>
      <p:sp>
        <p:nvSpPr>
          <p:cNvPr id="4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37790"/>
            <a:ext cx="9217024" cy="43653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l"/>
            </a:pPr>
            <a:r>
              <a:rPr lang="zh-CN" altLang="en-US" sz="2000" dirty="0"/>
              <a:t>处理过程说明性信息的描述</a:t>
            </a:r>
          </a:p>
        </p:txBody>
      </p:sp>
      <p:sp>
        <p:nvSpPr>
          <p:cNvPr id="8" name="矩形 7"/>
          <p:cNvSpPr/>
          <p:nvPr/>
        </p:nvSpPr>
        <p:spPr>
          <a:xfrm>
            <a:off x="2990818" y="951535"/>
            <a:ext cx="4136069" cy="369332"/>
          </a:xfrm>
          <a:prstGeom prst="rect">
            <a:avLst/>
          </a:prstGeom>
        </p:spPr>
        <p:txBody>
          <a:bodyPr wrap="none">
            <a:spAutoFit/>
          </a:bodyPr>
          <a:lstStyle/>
          <a:p>
            <a:r>
              <a:rPr lang="zh-CN" altLang="en-US" b="1" dirty="0">
                <a:solidFill>
                  <a:srgbClr val="FF0000"/>
                </a:solidFill>
                <a:latin typeface="宋体" panose="02010600030101010101" pitchFamily="2" charset="-122"/>
              </a:rPr>
              <a:t>处理逻辑一般用判定表或判定树来描述</a:t>
            </a:r>
            <a:endParaRPr lang="zh-CN" altLang="en-US" b="1" dirty="0">
              <a:solidFill>
                <a:srgbClr val="FF0000"/>
              </a:solidFill>
              <a:latin typeface="宋体" panose="02010600030101010101" pitchFamily="2" charset="-122"/>
            </a:endParaRPr>
          </a:p>
        </p:txBody>
      </p:sp>
      <p:sp>
        <p:nvSpPr>
          <p:cNvPr id="33"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2924944"/>
            <a:ext cx="9217024" cy="216007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342900">
              <a:lnSpc>
                <a:spcPct val="125000"/>
              </a:lnSpc>
              <a:buFont typeface="Wingdings" panose="05000000000000000000" pitchFamily="2" charset="2"/>
              <a:buChar char="Ø"/>
            </a:pPr>
            <a:r>
              <a:rPr lang="zh-CN" altLang="en-US" sz="2000" dirty="0"/>
              <a:t>简要说明：说明该处理过程的功能及处理要求</a:t>
            </a:r>
          </a:p>
          <a:p>
            <a:pPr indent="342900">
              <a:lnSpc>
                <a:spcPct val="125000"/>
              </a:lnSpc>
              <a:buFont typeface="Wingdings" panose="05000000000000000000" pitchFamily="2" charset="2"/>
              <a:buChar char="Ø"/>
            </a:pPr>
            <a:r>
              <a:rPr lang="zh-CN" altLang="en-US" sz="2000" dirty="0"/>
              <a:t>功能：该处理过程用来做什么</a:t>
            </a:r>
          </a:p>
          <a:p>
            <a:pPr indent="342900">
              <a:lnSpc>
                <a:spcPct val="125000"/>
              </a:lnSpc>
              <a:buFont typeface="Wingdings" panose="05000000000000000000" pitchFamily="2" charset="2"/>
              <a:buChar char="Ø"/>
            </a:pPr>
            <a:r>
              <a:rPr lang="zh-CN" altLang="en-US" sz="2000" dirty="0"/>
              <a:t>处理要求：处理频度要求，如单位时间里处理多少事务，多少数据量、响应时间要求等</a:t>
            </a:r>
          </a:p>
          <a:p>
            <a:pPr indent="342900">
              <a:lnSpc>
                <a:spcPct val="125000"/>
              </a:lnSpc>
              <a:buFont typeface="Wingdings" panose="05000000000000000000" pitchFamily="2" charset="2"/>
              <a:buChar char="Ø"/>
            </a:pPr>
            <a:r>
              <a:rPr lang="zh-CN" altLang="en-US" sz="2000" dirty="0"/>
              <a:t>处理要求是后面物理设计的输入及性能评价的标准</a:t>
            </a:r>
          </a:p>
        </p:txBody>
      </p:sp>
      <p:sp>
        <p:nvSpPr>
          <p:cNvPr id="10" name="矩形 9"/>
          <p:cNvSpPr/>
          <p:nvPr/>
        </p:nvSpPr>
        <p:spPr>
          <a:xfrm>
            <a:off x="2990818" y="951535"/>
            <a:ext cx="4833374" cy="369332"/>
          </a:xfrm>
          <a:prstGeom prst="rect">
            <a:avLst/>
          </a:prstGeom>
        </p:spPr>
        <p:txBody>
          <a:bodyPr wrap="none">
            <a:spAutoFit/>
          </a:bodyPr>
          <a:lstStyle/>
          <a:p>
            <a:r>
              <a:rPr lang="zh-CN" altLang="en-US" b="1" dirty="0">
                <a:solidFill>
                  <a:srgbClr val="FF0000"/>
                </a:solidFill>
                <a:latin typeface="宋体" panose="02010600030101010101" pitchFamily="2" charset="-122"/>
              </a:rPr>
              <a:t>数据字典中只需要描述处理过程的说明性信息</a:t>
            </a:r>
            <a:endParaRPr lang="zh-CN" altLang="en-US" b="1" dirty="0">
              <a:solidFill>
                <a:srgbClr val="FF0000"/>
              </a:solidFill>
              <a:latin typeface="宋体" panose="02010600030101010101" pitchFamily="2" charset="-122"/>
            </a:endParaRPr>
          </a:p>
        </p:txBody>
      </p:sp>
      <p:pic>
        <p:nvPicPr>
          <p:cNvPr id="5" name="Voice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00744" y="3225800"/>
            <a:ext cx="406400" cy="406400"/>
          </a:xfrm>
          <a:prstGeom prst="rect">
            <a:avLst/>
          </a:prstGeom>
        </p:spPr>
      </p:pic>
    </p:spTree>
    <p:extLst>
      <p:ext uri="{BB962C8B-B14F-4D97-AF65-F5344CB8AC3E}">
        <p14:creationId xmlns:p14="http://schemas.microsoft.com/office/powerpoint/2010/main" val="549351870"/>
      </p:ext>
    </p:extLst>
  </p:cSld>
  <p:clrMapOvr>
    <a:masterClrMapping/>
  </p:clrMapOvr>
  <p:transition spd="slow" advTm="4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348" fill="hold"/>
                                        <p:tgtEl>
                                          <p:spTgt spid="5"/>
                                        </p:tgtEl>
                                      </p:cBhvr>
                                    </p:cmd>
                                  </p:childTnLst>
                                </p:cTn>
                              </p:par>
                              <p:par>
                                <p:cTn id="7" presetID="10" presetClass="entr" presetSubtype="0" fill="hold" grpId="0" nodeType="withEffect">
                                  <p:stCondLst>
                                    <p:cond delay="0"/>
                                  </p:stCondLst>
                                  <p:iterate type="lt">
                                    <p:tmPct val="66667"/>
                                  </p:iterate>
                                  <p:childTnLst>
                                    <p:set>
                                      <p:cBhvr>
                                        <p:cTn id="8" dur="1" fill="hold">
                                          <p:stCondLst>
                                            <p:cond delay="0"/>
                                          </p:stCondLst>
                                        </p:cTn>
                                        <p:tgtEl>
                                          <p:spTgt spid="4"/>
                                        </p:tgtEl>
                                        <p:attrNameLst>
                                          <p:attrName>style.visibility</p:attrName>
                                        </p:attrNameLst>
                                      </p:cBhvr>
                                      <p:to>
                                        <p:strVal val="visible"/>
                                      </p:to>
                                    </p:set>
                                    <p:animEffect transition="in" filter="fade">
                                      <p:cBhvr>
                                        <p:cTn id="9" dur="700"/>
                                        <p:tgtEl>
                                          <p:spTgt spid="4"/>
                                        </p:tgtEl>
                                      </p:cBhvr>
                                    </p:animEffect>
                                  </p:childTnLst>
                                </p:cTn>
                              </p:par>
                              <p:par>
                                <p:cTn id="10" presetID="47" presetClass="entr" presetSubtype="0" fill="hold" grpId="0" nodeType="withEffect">
                                  <p:stCondLst>
                                    <p:cond delay="2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10" presetClass="exit" presetSubtype="0" fill="hold" grpId="1" nodeType="withEffect">
                                  <p:stCondLst>
                                    <p:cond delay="70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47" presetClass="entr" presetSubtype="0" fill="hold" grpId="0" nodeType="withEffect">
                                  <p:stCondLst>
                                    <p:cond delay="7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10" presetClass="exit" presetSubtype="0" fill="hold" grpId="1" nodeType="withEffect">
                                  <p:stCondLst>
                                    <p:cond delay="1250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ntr" presetSubtype="0" fill="hold" grpId="0" nodeType="withEffect">
                                  <p:stCondLst>
                                    <p:cond delay="12500"/>
                                  </p:stCondLst>
                                  <p:iterate type="lt">
                                    <p:tmPct val="22967"/>
                                  </p:iterate>
                                  <p:childTnLst>
                                    <p:set>
                                      <p:cBhvr>
                                        <p:cTn id="27" dur="1" fill="hold">
                                          <p:stCondLst>
                                            <p:cond delay="0"/>
                                          </p:stCondLst>
                                        </p:cTn>
                                        <p:tgtEl>
                                          <p:spTgt spid="47"/>
                                        </p:tgtEl>
                                        <p:attrNameLst>
                                          <p:attrName>style.visibility</p:attrName>
                                        </p:attrNameLst>
                                      </p:cBhvr>
                                      <p:to>
                                        <p:strVal val="visible"/>
                                      </p:to>
                                    </p:set>
                                    <p:animEffect transition="in" filter="fade">
                                      <p:cBhvr>
                                        <p:cTn id="28" dur="1100"/>
                                        <p:tgtEl>
                                          <p:spTgt spid="47"/>
                                        </p:tgtEl>
                                      </p:cBhvr>
                                    </p:animEffect>
                                  </p:childTnLst>
                                </p:cTn>
                              </p:par>
                              <p:par>
                                <p:cTn id="29" presetID="22" presetClass="entr" presetSubtype="1" fill="hold" grpId="0" nodeType="withEffect">
                                  <p:stCondLst>
                                    <p:cond delay="1590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1700"/>
                                        <p:tgtEl>
                                          <p:spTgt spid="35"/>
                                        </p:tgtEl>
                                      </p:cBhvr>
                                    </p:animEffect>
                                  </p:childTnLst>
                                </p:cTn>
                              </p:par>
                              <p:par>
                                <p:cTn id="32" presetID="10" presetClass="entr" presetSubtype="0" fill="hold" grpId="0" nodeType="withEffect">
                                  <p:stCondLst>
                                    <p:cond delay="18200"/>
                                  </p:stCondLst>
                                  <p:iterate type="lt">
                                    <p:tmPct val="22967"/>
                                  </p:iterate>
                                  <p:childTnLst>
                                    <p:set>
                                      <p:cBhvr>
                                        <p:cTn id="33" dur="1" fill="hold">
                                          <p:stCondLst>
                                            <p:cond delay="0"/>
                                          </p:stCondLst>
                                        </p:cTn>
                                        <p:tgtEl>
                                          <p:spTgt spid="33"/>
                                        </p:tgtEl>
                                        <p:attrNameLst>
                                          <p:attrName>style.visibility</p:attrName>
                                        </p:attrNameLst>
                                      </p:cBhvr>
                                      <p:to>
                                        <p:strVal val="visible"/>
                                      </p:to>
                                    </p:set>
                                    <p:animEffect transition="in" filter="fade">
                                      <p:cBhvr>
                                        <p:cTn id="34" dur="1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5" fill="hold" display="0">
                  <p:stCondLst>
                    <p:cond delay="indefinite"/>
                  </p:stCondLst>
                  <p:endCondLst>
                    <p:cond evt="onStopAudio" delay="0">
                      <p:tgtEl>
                        <p:sldTgt/>
                      </p:tgtEl>
                    </p:cond>
                  </p:endCondLst>
                </p:cTn>
                <p:tgtEl>
                  <p:spTgt spid="5"/>
                </p:tgtEl>
              </p:cMediaNode>
            </p:audio>
          </p:childTnLst>
        </p:cTn>
      </p:par>
    </p:tnLst>
    <p:bldLst>
      <p:bldP spid="4" grpId="0"/>
      <p:bldP spid="35" grpId="0"/>
      <p:bldP spid="47" grpId="0"/>
      <p:bldP spid="8" grpId="0"/>
      <p:bldP spid="8" grpId="1"/>
      <p:bldP spid="33" grpId="0"/>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7AF40F-BB5C-41A1-8A4E-C9632FAC7719}"/>
              </a:ext>
            </a:extLst>
          </p:cNvPr>
          <p:cNvSpPr txBox="1"/>
          <p:nvPr/>
        </p:nvSpPr>
        <p:spPr>
          <a:xfrm>
            <a:off x="4930720" y="241017"/>
            <a:ext cx="2330560"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zh-CN" altLang="en-US" sz="3200" b="1" dirty="0">
                <a:solidFill>
                  <a:schemeClr val="bg1"/>
                </a:solidFill>
                <a:latin typeface="华文行楷" panose="02010800040101010101" pitchFamily="2" charset="-122"/>
                <a:ea typeface="华文行楷" panose="02010800040101010101" pitchFamily="2" charset="-122"/>
              </a:rPr>
              <a:t>本节回眸</a:t>
            </a:r>
            <a:endParaRPr lang="zh-CN" altLang="en-US" sz="3200" dirty="0">
              <a:solidFill>
                <a:schemeClr val="bg1"/>
              </a:solidFill>
              <a:latin typeface="华文行楷" panose="02010800040101010101" pitchFamily="2" charset="-122"/>
              <a:ea typeface="华文行楷" panose="02010800040101010101" pitchFamily="2" charset="-122"/>
            </a:endParaRPr>
          </a:p>
        </p:txBody>
      </p:sp>
      <p:grpSp>
        <p:nvGrpSpPr>
          <p:cNvPr id="3" name="组合 2"/>
          <p:cNvGrpSpPr/>
          <p:nvPr/>
        </p:nvGrpSpPr>
        <p:grpSpPr>
          <a:xfrm>
            <a:off x="3464813" y="1706218"/>
            <a:ext cx="5262375" cy="3306958"/>
            <a:chOff x="3065873" y="1840970"/>
            <a:chExt cx="5262375" cy="3306958"/>
          </a:xfrm>
        </p:grpSpPr>
        <p:sp>
          <p:nvSpPr>
            <p:cNvPr id="22" name="任意多边形: 形状 12">
              <a:extLst>
                <a:ext uri="{FF2B5EF4-FFF2-40B4-BE49-F238E27FC236}">
                  <a16:creationId xmlns:a16="http://schemas.microsoft.com/office/drawing/2014/main" id="{99D8EAD5-11E6-46B6-8B25-E2C28D652F37}"/>
                </a:ext>
              </a:extLst>
            </p:cNvPr>
            <p:cNvSpPr/>
            <p:nvPr/>
          </p:nvSpPr>
          <p:spPr>
            <a:xfrm>
              <a:off x="3732304" y="3445972"/>
              <a:ext cx="900000" cy="91440"/>
            </a:xfrm>
            <a:custGeom>
              <a:avLst/>
              <a:gdLst>
                <a:gd name="connsiteX0" fmla="*/ 0 w 271118"/>
                <a:gd name="connsiteY0" fmla="*/ 45720 h 91440"/>
                <a:gd name="connsiteX1" fmla="*/ 271118 w 271118"/>
                <a:gd name="connsiteY1" fmla="*/ 45720 h 91440"/>
              </a:gdLst>
              <a:ahLst/>
              <a:cxnLst>
                <a:cxn ang="0">
                  <a:pos x="connsiteX0" y="connsiteY0"/>
                </a:cxn>
                <a:cxn ang="0">
                  <a:pos x="connsiteX1" y="connsiteY1"/>
                </a:cxn>
              </a:cxnLst>
              <a:rect l="l" t="t" r="r" b="b"/>
              <a:pathLst>
                <a:path w="271118" h="91440">
                  <a:moveTo>
                    <a:pt x="0" y="45720"/>
                  </a:moveTo>
                  <a:lnTo>
                    <a:pt x="271118" y="4572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41481" tIns="38942" rIns="141482" bIns="38943"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23" name="任意多边形: 形状 10">
              <a:extLst>
                <a:ext uri="{FF2B5EF4-FFF2-40B4-BE49-F238E27FC236}">
                  <a16:creationId xmlns:a16="http://schemas.microsoft.com/office/drawing/2014/main" id="{9C71B116-46FD-41C2-98F5-9F83B29F9F6D}"/>
                </a:ext>
              </a:extLst>
            </p:cNvPr>
            <p:cNvSpPr/>
            <p:nvPr/>
          </p:nvSpPr>
          <p:spPr>
            <a:xfrm>
              <a:off x="3729925" y="3494451"/>
              <a:ext cx="900000" cy="1365477"/>
            </a:xfrm>
            <a:custGeom>
              <a:avLst/>
              <a:gdLst>
                <a:gd name="connsiteX0" fmla="*/ 0 w 271118"/>
                <a:gd name="connsiteY0" fmla="*/ 0 h 1121469"/>
                <a:gd name="connsiteX1" fmla="*/ 135559 w 271118"/>
                <a:gd name="connsiteY1" fmla="*/ 0 h 1121469"/>
                <a:gd name="connsiteX2" fmla="*/ 135559 w 271118"/>
                <a:gd name="connsiteY2" fmla="*/ 1121469 h 1121469"/>
                <a:gd name="connsiteX3" fmla="*/ 271118 w 271118"/>
                <a:gd name="connsiteY3" fmla="*/ 1121469 h 1121469"/>
              </a:gdLst>
              <a:ahLst/>
              <a:cxnLst>
                <a:cxn ang="0">
                  <a:pos x="connsiteX0" y="connsiteY0"/>
                </a:cxn>
                <a:cxn ang="0">
                  <a:pos x="connsiteX1" y="connsiteY1"/>
                </a:cxn>
                <a:cxn ang="0">
                  <a:pos x="connsiteX2" y="connsiteY2"/>
                </a:cxn>
                <a:cxn ang="0">
                  <a:pos x="connsiteX3" y="connsiteY3"/>
                </a:cxn>
              </a:cxnLst>
              <a:rect l="l" t="t" r="r" b="b"/>
              <a:pathLst>
                <a:path w="271118" h="1121469">
                  <a:moveTo>
                    <a:pt x="0" y="0"/>
                  </a:moveTo>
                  <a:lnTo>
                    <a:pt x="135559" y="0"/>
                  </a:lnTo>
                  <a:lnTo>
                    <a:pt x="135559" y="1121469"/>
                  </a:lnTo>
                  <a:lnTo>
                    <a:pt x="271118" y="1121469"/>
                  </a:lnTo>
                </a:path>
              </a:pathLst>
            </a:custGeom>
            <a:noFill/>
            <a:ln w="28575">
              <a:solidFill>
                <a:srgbClr val="00B05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9415" tIns="531890" rIns="119415" bIns="531891" numCol="1" spcCol="1270" anchor="ctr" anchorCtr="0">
              <a:noAutofit/>
            </a:bodyPr>
            <a:lstStyle/>
            <a:p>
              <a:pPr marL="0" lvl="0" indent="0" algn="ctr" defTabSz="889000">
                <a:lnSpc>
                  <a:spcPct val="90000"/>
                </a:lnSpc>
                <a:spcBef>
                  <a:spcPct val="0"/>
                </a:spcBef>
                <a:spcAft>
                  <a:spcPct val="35000"/>
                </a:spcAft>
                <a:buNone/>
              </a:pPr>
              <a:endParaRPr lang="zh-CN" altLang="en-US" sz="2000" b="1" kern="1200">
                <a:solidFill>
                  <a:srgbClr val="FF0000"/>
                </a:solidFill>
              </a:endParaRPr>
            </a:p>
          </p:txBody>
        </p:sp>
        <p:sp>
          <p:nvSpPr>
            <p:cNvPr id="24" name="任意多边形: 形状 13">
              <a:extLst>
                <a:ext uri="{FF2B5EF4-FFF2-40B4-BE49-F238E27FC236}">
                  <a16:creationId xmlns:a16="http://schemas.microsoft.com/office/drawing/2014/main" id="{3C396F0F-97C3-404B-84AA-BE1EDBE33E23}"/>
                </a:ext>
              </a:extLst>
            </p:cNvPr>
            <p:cNvSpPr/>
            <p:nvPr/>
          </p:nvSpPr>
          <p:spPr>
            <a:xfrm>
              <a:off x="3729925" y="2128971"/>
              <a:ext cx="900000" cy="1359962"/>
            </a:xfrm>
            <a:custGeom>
              <a:avLst/>
              <a:gdLst>
                <a:gd name="connsiteX0" fmla="*/ 0 w 271118"/>
                <a:gd name="connsiteY0" fmla="*/ 1121469 h 1121469"/>
                <a:gd name="connsiteX1" fmla="*/ 135559 w 271118"/>
                <a:gd name="connsiteY1" fmla="*/ 1121469 h 1121469"/>
                <a:gd name="connsiteX2" fmla="*/ 135559 w 271118"/>
                <a:gd name="connsiteY2" fmla="*/ 0 h 1121469"/>
                <a:gd name="connsiteX3" fmla="*/ 271118 w 271118"/>
                <a:gd name="connsiteY3" fmla="*/ 0 h 1121469"/>
              </a:gdLst>
              <a:ahLst/>
              <a:cxnLst>
                <a:cxn ang="0">
                  <a:pos x="connsiteX0" y="connsiteY0"/>
                </a:cxn>
                <a:cxn ang="0">
                  <a:pos x="connsiteX1" y="connsiteY1"/>
                </a:cxn>
                <a:cxn ang="0">
                  <a:pos x="connsiteX2" y="connsiteY2"/>
                </a:cxn>
                <a:cxn ang="0">
                  <a:pos x="connsiteX3" y="connsiteY3"/>
                </a:cxn>
              </a:cxnLst>
              <a:rect l="l" t="t" r="r" b="b"/>
              <a:pathLst>
                <a:path w="271118" h="1121469">
                  <a:moveTo>
                    <a:pt x="0" y="1121469"/>
                  </a:moveTo>
                  <a:lnTo>
                    <a:pt x="135559" y="1121469"/>
                  </a:lnTo>
                  <a:lnTo>
                    <a:pt x="135559" y="0"/>
                  </a:lnTo>
                  <a:lnTo>
                    <a:pt x="271118" y="0"/>
                  </a:lnTo>
                </a:path>
              </a:pathLst>
            </a:custGeom>
            <a:noFill/>
            <a:ln w="28575">
              <a:solidFill>
                <a:srgbClr val="00B05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9415" tIns="531891" rIns="119415" bIns="531890" numCol="1" spcCol="1270" anchor="ctr" anchorCtr="0">
              <a:noAutofit/>
            </a:bodyPr>
            <a:lstStyle/>
            <a:p>
              <a:pPr marL="0" lvl="0" indent="0" algn="ctr" defTabSz="889000">
                <a:lnSpc>
                  <a:spcPct val="90000"/>
                </a:lnSpc>
                <a:spcBef>
                  <a:spcPct val="0"/>
                </a:spcBef>
                <a:spcAft>
                  <a:spcPct val="35000"/>
                </a:spcAft>
                <a:buNone/>
              </a:pPr>
              <a:endParaRPr lang="zh-CN" altLang="en-US" sz="2000" b="1" kern="1200">
                <a:solidFill>
                  <a:srgbClr val="FF0000"/>
                </a:solidFill>
              </a:endParaRPr>
            </a:p>
          </p:txBody>
        </p:sp>
        <p:sp>
          <p:nvSpPr>
            <p:cNvPr id="25" name="任意多边形: 形状 15">
              <a:extLst>
                <a:ext uri="{FF2B5EF4-FFF2-40B4-BE49-F238E27FC236}">
                  <a16:creationId xmlns:a16="http://schemas.microsoft.com/office/drawing/2014/main" id="{F3EBFE17-2A04-4BDF-ADFC-62A42EE23AE6}"/>
                </a:ext>
              </a:extLst>
            </p:cNvPr>
            <p:cNvSpPr/>
            <p:nvPr/>
          </p:nvSpPr>
          <p:spPr>
            <a:xfrm>
              <a:off x="4649815" y="1840971"/>
              <a:ext cx="3678433" cy="576000"/>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rgbClr val="0071C1"/>
                  </a:solidFill>
                  <a:latin typeface="Times New Roman" panose="02020603050405020304" pitchFamily="18" charset="0"/>
                  <a:cs typeface="Times New Roman" panose="02020603050405020304" pitchFamily="18" charset="0"/>
                </a:rPr>
                <a:t>需求分析的任务</a:t>
              </a:r>
            </a:p>
          </p:txBody>
        </p:sp>
        <p:sp>
          <p:nvSpPr>
            <p:cNvPr id="26" name="任意多边形: 形状 16">
              <a:extLst>
                <a:ext uri="{FF2B5EF4-FFF2-40B4-BE49-F238E27FC236}">
                  <a16:creationId xmlns:a16="http://schemas.microsoft.com/office/drawing/2014/main" id="{10FBF008-6E3E-4D1B-91E9-0C5BA4CBBC04}"/>
                </a:ext>
              </a:extLst>
            </p:cNvPr>
            <p:cNvSpPr/>
            <p:nvPr/>
          </p:nvSpPr>
          <p:spPr>
            <a:xfrm>
              <a:off x="4649815" y="3203692"/>
              <a:ext cx="3678433" cy="576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chemeClr val="tx1"/>
                  </a:solidFill>
                  <a:latin typeface="Times New Roman" panose="02020603050405020304" pitchFamily="18" charset="0"/>
                </a:rPr>
                <a:t>需求分析</a:t>
              </a:r>
              <a:r>
                <a:rPr lang="zh-CN" altLang="en-US" sz="2000" b="1" dirty="0" smtClean="0">
                  <a:solidFill>
                    <a:schemeClr val="tx1"/>
                  </a:solidFill>
                  <a:latin typeface="Times New Roman" panose="02020603050405020304" pitchFamily="18" charset="0"/>
                </a:rPr>
                <a:t>的</a:t>
              </a:r>
              <a:r>
                <a:rPr lang="zh-CN" altLang="en-US" sz="2000" b="1" dirty="0">
                  <a:solidFill>
                    <a:schemeClr val="tx1"/>
                  </a:solidFill>
                  <a:latin typeface="Times New Roman" panose="02020603050405020304" pitchFamily="18" charset="0"/>
                </a:rPr>
                <a:t>方法</a:t>
              </a:r>
            </a:p>
          </p:txBody>
        </p:sp>
        <p:sp>
          <p:nvSpPr>
            <p:cNvPr id="27" name="任意多边形: 形状 17">
              <a:extLst>
                <a:ext uri="{FF2B5EF4-FFF2-40B4-BE49-F238E27FC236}">
                  <a16:creationId xmlns:a16="http://schemas.microsoft.com/office/drawing/2014/main" id="{4F2B87D4-D960-4F9C-8C0D-46581EA3EFA3}"/>
                </a:ext>
              </a:extLst>
            </p:cNvPr>
            <p:cNvSpPr/>
            <p:nvPr/>
          </p:nvSpPr>
          <p:spPr>
            <a:xfrm>
              <a:off x="4649815" y="4571928"/>
              <a:ext cx="3678433" cy="576000"/>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rgbClr val="0071C1"/>
                  </a:solidFill>
                </a:rPr>
                <a:t>数据字典</a:t>
              </a:r>
              <a:endParaRPr lang="zh-CN" altLang="en-US" sz="2000" b="1" kern="1200" dirty="0">
                <a:solidFill>
                  <a:srgbClr val="0071C1"/>
                </a:solidFill>
              </a:endParaRPr>
            </a:p>
          </p:txBody>
        </p:sp>
        <p:grpSp>
          <p:nvGrpSpPr>
            <p:cNvPr id="28" name="组合 27">
              <a:extLst>
                <a:ext uri="{FF2B5EF4-FFF2-40B4-BE49-F238E27FC236}">
                  <a16:creationId xmlns:a16="http://schemas.microsoft.com/office/drawing/2014/main" id="{DB66B8C6-4CEB-44E6-B2F1-14EAD1F239CA}"/>
                </a:ext>
              </a:extLst>
            </p:cNvPr>
            <p:cNvGrpSpPr/>
            <p:nvPr/>
          </p:nvGrpSpPr>
          <p:grpSpPr>
            <a:xfrm>
              <a:off x="3065873" y="1840970"/>
              <a:ext cx="728754" cy="3306957"/>
              <a:chOff x="954466" y="2199699"/>
              <a:chExt cx="728755" cy="3306957"/>
            </a:xfrm>
          </p:grpSpPr>
          <p:sp>
            <p:nvSpPr>
              <p:cNvPr id="29" name="任意多边形: 形状 14">
                <a:extLst>
                  <a:ext uri="{FF2B5EF4-FFF2-40B4-BE49-F238E27FC236}">
                    <a16:creationId xmlns:a16="http://schemas.microsoft.com/office/drawing/2014/main" id="{DE4A9EA0-9256-47F2-B3AA-77975EB5A88E}"/>
                  </a:ext>
                </a:extLst>
              </p:cNvPr>
              <p:cNvSpPr/>
              <p:nvPr/>
            </p:nvSpPr>
            <p:spPr>
              <a:xfrm rot="16200000">
                <a:off x="-339013" y="3493178"/>
                <a:ext cx="3306957" cy="720000"/>
              </a:xfrm>
              <a:custGeom>
                <a:avLst/>
                <a:gdLst>
                  <a:gd name="connsiteX0" fmla="*/ 0 w 2730956"/>
                  <a:gd name="connsiteY0" fmla="*/ 0 h 775026"/>
                  <a:gd name="connsiteX1" fmla="*/ 2730956 w 2730956"/>
                  <a:gd name="connsiteY1" fmla="*/ 0 h 775026"/>
                  <a:gd name="connsiteX2" fmla="*/ 2730956 w 2730956"/>
                  <a:gd name="connsiteY2" fmla="*/ 775026 h 775026"/>
                  <a:gd name="connsiteX3" fmla="*/ 0 w 2730956"/>
                  <a:gd name="connsiteY3" fmla="*/ 775026 h 775026"/>
                  <a:gd name="connsiteX4" fmla="*/ 0 w 2730956"/>
                  <a:gd name="connsiteY4" fmla="*/ 0 h 77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956" h="775026">
                    <a:moveTo>
                      <a:pt x="0" y="0"/>
                    </a:moveTo>
                    <a:lnTo>
                      <a:pt x="2730956" y="0"/>
                    </a:lnTo>
                    <a:lnTo>
                      <a:pt x="2730956" y="775026"/>
                    </a:lnTo>
                    <a:lnTo>
                      <a:pt x="0" y="775026"/>
                    </a:lnTo>
                    <a:lnTo>
                      <a:pt x="0" y="0"/>
                    </a:lnTo>
                    <a:close/>
                  </a:path>
                </a:pathLst>
              </a:custGeom>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zh-CN" altLang="en-US" sz="2000" b="1" kern="1200" dirty="0">
                  <a:solidFill>
                    <a:schemeClr val="tx1"/>
                  </a:solidFill>
                </a:endParaRPr>
              </a:p>
            </p:txBody>
          </p:sp>
          <p:sp>
            <p:nvSpPr>
              <p:cNvPr id="30" name="文本框 29">
                <a:extLst>
                  <a:ext uri="{FF2B5EF4-FFF2-40B4-BE49-F238E27FC236}">
                    <a16:creationId xmlns:a16="http://schemas.microsoft.com/office/drawing/2014/main" id="{3039594A-AB0B-4F12-B45F-DD14052DF9AB}"/>
                  </a:ext>
                </a:extLst>
              </p:cNvPr>
              <p:cNvSpPr txBox="1"/>
              <p:nvPr/>
            </p:nvSpPr>
            <p:spPr>
              <a:xfrm>
                <a:off x="1075993" y="2681316"/>
                <a:ext cx="607228" cy="2246769"/>
              </a:xfrm>
              <a:prstGeom prst="rect">
                <a:avLst/>
              </a:prstGeom>
              <a:noFill/>
            </p:spPr>
            <p:txBody>
              <a:bodyPr wrap="square" rtlCol="0">
                <a:spAutoFit/>
              </a:bodyPr>
              <a:lstStyle/>
              <a:p>
                <a:r>
                  <a:rPr lang="zh-CN" altLang="en-US" sz="2000" b="1" dirty="0" smtClean="0">
                    <a:latin typeface="+mj-ea"/>
                    <a:ea typeface="+mj-ea"/>
                  </a:rPr>
                  <a:t>需</a:t>
                </a:r>
                <a:endParaRPr lang="en-US" altLang="zh-CN" sz="2000" b="1" dirty="0" smtClean="0">
                  <a:latin typeface="+mj-ea"/>
                  <a:ea typeface="+mj-ea"/>
                </a:endParaRPr>
              </a:p>
              <a:p>
                <a:endParaRPr lang="en-US" altLang="zh-CN" sz="2000" b="1" dirty="0">
                  <a:latin typeface="+mj-ea"/>
                  <a:ea typeface="+mj-ea"/>
                </a:endParaRPr>
              </a:p>
              <a:p>
                <a:r>
                  <a:rPr lang="zh-CN" altLang="en-US" sz="2000" b="1" dirty="0" smtClean="0">
                    <a:latin typeface="+mj-ea"/>
                    <a:ea typeface="+mj-ea"/>
                  </a:rPr>
                  <a:t>求</a:t>
                </a:r>
                <a:endParaRPr lang="en-US" altLang="zh-CN" sz="2000" b="1" dirty="0" smtClean="0">
                  <a:latin typeface="+mj-ea"/>
                  <a:ea typeface="+mj-ea"/>
                </a:endParaRPr>
              </a:p>
              <a:p>
                <a:endParaRPr lang="en-US" altLang="zh-CN" sz="2000" b="1" dirty="0">
                  <a:latin typeface="+mj-ea"/>
                  <a:ea typeface="+mj-ea"/>
                </a:endParaRPr>
              </a:p>
              <a:p>
                <a:r>
                  <a:rPr lang="zh-CN" altLang="en-US" sz="2000" b="1" dirty="0" smtClean="0">
                    <a:latin typeface="+mj-ea"/>
                    <a:ea typeface="+mj-ea"/>
                  </a:rPr>
                  <a:t>分</a:t>
                </a:r>
                <a:endParaRPr lang="en-US" altLang="zh-CN" sz="2000" b="1" dirty="0" smtClean="0">
                  <a:latin typeface="+mj-ea"/>
                  <a:ea typeface="+mj-ea"/>
                </a:endParaRPr>
              </a:p>
              <a:p>
                <a:endParaRPr lang="en-US" altLang="zh-CN" sz="2000" b="1" dirty="0">
                  <a:latin typeface="+mj-ea"/>
                  <a:ea typeface="+mj-ea"/>
                </a:endParaRPr>
              </a:p>
              <a:p>
                <a:r>
                  <a:rPr lang="zh-CN" altLang="en-US" sz="2000" b="1" dirty="0" smtClean="0">
                    <a:latin typeface="+mj-ea"/>
                    <a:ea typeface="+mj-ea"/>
                  </a:rPr>
                  <a:t>析</a:t>
                </a:r>
                <a:endParaRPr lang="zh-CN" altLang="en-US" sz="2000" b="1" baseline="0" dirty="0">
                  <a:latin typeface="+mj-ea"/>
                  <a:ea typeface="+mj-ea"/>
                </a:endParaRPr>
              </a:p>
            </p:txBody>
          </p:sp>
        </p:grpSp>
      </p:grpSp>
      <p:pic>
        <p:nvPicPr>
          <p:cNvPr id="4" name="Voic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2752" y="3225800"/>
            <a:ext cx="406400" cy="406400"/>
          </a:xfrm>
          <a:prstGeom prst="rect">
            <a:avLst/>
          </a:prstGeom>
        </p:spPr>
      </p:pic>
      <p:sp>
        <p:nvSpPr>
          <p:cNvPr id="33"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725459" y="3244334"/>
            <a:ext cx="2719464"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smtClean="0">
                <a:solidFill>
                  <a:srgbClr val="FF0000"/>
                </a:solidFill>
                <a:latin typeface="Times New Roman" panose="02020603050405020304" pitchFamily="18" charset="0"/>
              </a:rPr>
              <a:t>分析用户的需求</a:t>
            </a:r>
            <a:endParaRPr lang="zh-CN" altLang="en-US" sz="1800" dirty="0">
              <a:solidFill>
                <a:srgbClr val="FF0000"/>
              </a:solidFill>
              <a:latin typeface="Times New Roman" panose="02020603050405020304" pitchFamily="18" charset="0"/>
            </a:endParaRPr>
          </a:p>
        </p:txBody>
      </p:sp>
      <p:sp>
        <p:nvSpPr>
          <p:cNvPr id="34"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725459" y="3217994"/>
            <a:ext cx="2719464"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smtClean="0">
                <a:solidFill>
                  <a:srgbClr val="FF0000"/>
                </a:solidFill>
                <a:latin typeface="Times New Roman" panose="02020603050405020304" pitchFamily="18" charset="0"/>
              </a:rPr>
              <a:t>数据库设计的起点</a:t>
            </a:r>
            <a:endParaRPr lang="zh-CN" altLang="en-US" sz="1800" dirty="0">
              <a:solidFill>
                <a:srgbClr val="FF0000"/>
              </a:solidFill>
              <a:latin typeface="Times New Roman" panose="02020603050405020304" pitchFamily="18" charset="0"/>
            </a:endParaRPr>
          </a:p>
        </p:txBody>
      </p:sp>
      <p:sp>
        <p:nvSpPr>
          <p:cNvPr id="35" name="任意多边形: 形状 17">
            <a:extLst>
              <a:ext uri="{FF2B5EF4-FFF2-40B4-BE49-F238E27FC236}">
                <a16:creationId xmlns:a16="http://schemas.microsoft.com/office/drawing/2014/main" id="{4F2B87D4-D960-4F9C-8C0D-46581EA3EFA3}"/>
              </a:ext>
            </a:extLst>
          </p:cNvPr>
          <p:cNvSpPr/>
          <p:nvPr/>
        </p:nvSpPr>
        <p:spPr>
          <a:xfrm>
            <a:off x="5048754" y="4437176"/>
            <a:ext cx="3678433" cy="576000"/>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solidFill>
            <a:srgbClr val="FFFF00"/>
          </a:solidFill>
          <a:ln w="28575"/>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rgbClr val="0071C1"/>
                </a:solidFill>
              </a:rPr>
              <a:t>数据字典</a:t>
            </a:r>
            <a:endParaRPr lang="zh-CN" altLang="en-US" sz="2000" b="1" kern="1200" dirty="0">
              <a:solidFill>
                <a:srgbClr val="0071C1"/>
              </a:solidFill>
            </a:endParaRPr>
          </a:p>
        </p:txBody>
      </p:sp>
      <p:sp>
        <p:nvSpPr>
          <p:cNvPr id="37"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8400256" y="4540510"/>
            <a:ext cx="4015608"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收集的基础</a:t>
            </a:r>
            <a:r>
              <a:rPr lang="zh-CN" altLang="en-US" sz="1800" dirty="0" smtClean="0">
                <a:solidFill>
                  <a:srgbClr val="FF0000"/>
                </a:solidFill>
                <a:latin typeface="Times New Roman" panose="02020603050405020304" pitchFamily="18" charset="0"/>
              </a:rPr>
              <a:t>数据用数据字典表达</a:t>
            </a:r>
            <a:endParaRPr lang="zh-CN" altLang="en-US" sz="1800" dirty="0">
              <a:solidFill>
                <a:srgbClr val="FF0000"/>
              </a:solidFill>
              <a:latin typeface="Times New Roman" panose="02020603050405020304" pitchFamily="18" charset="0"/>
            </a:endParaRPr>
          </a:p>
        </p:txBody>
      </p:sp>
      <p:sp>
        <p:nvSpPr>
          <p:cNvPr id="39"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703512" y="5247562"/>
            <a:ext cx="9217024" cy="882806"/>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nSpc>
                <a:spcPct val="125000"/>
              </a:lnSpc>
              <a:buFont typeface="Wingdings" panose="05000000000000000000" pitchFamily="2" charset="2"/>
              <a:buChar char="l"/>
            </a:pPr>
            <a:r>
              <a:rPr lang="zh-CN" altLang="en-US" sz="2000" dirty="0"/>
              <a:t>设计人员应充分考虑到可能的扩充和改变，使设计易于更改，系统易于扩充 </a:t>
            </a:r>
          </a:p>
          <a:p>
            <a:pPr>
              <a:lnSpc>
                <a:spcPct val="125000"/>
              </a:lnSpc>
              <a:buFont typeface="Wingdings" panose="05000000000000000000" pitchFamily="2" charset="2"/>
              <a:buChar char="l"/>
            </a:pPr>
            <a:r>
              <a:rPr lang="zh-CN" altLang="en-US" sz="2000" dirty="0" smtClean="0"/>
              <a:t>必须</a:t>
            </a:r>
            <a:r>
              <a:rPr lang="zh-CN" altLang="en-US" sz="2000" dirty="0"/>
              <a:t>强调用户的参与</a:t>
            </a:r>
          </a:p>
        </p:txBody>
      </p:sp>
    </p:spTree>
    <p:extLst>
      <p:ext uri="{BB962C8B-B14F-4D97-AF65-F5344CB8AC3E}">
        <p14:creationId xmlns:p14="http://schemas.microsoft.com/office/powerpoint/2010/main" val="1826791703"/>
      </p:ext>
    </p:extLst>
  </p:cSld>
  <p:clrMapOvr>
    <a:masterClrMapping/>
  </p:clrMapOvr>
  <p:transition spd="slow" advTm="4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553"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600"/>
                                        <p:tgtEl>
                                          <p:spTgt spid="2"/>
                                        </p:tgtEl>
                                      </p:cBhvr>
                                    </p:animEffect>
                                  </p:childTnLst>
                                </p:cTn>
                              </p:par>
                              <p:par>
                                <p:cTn id="10" presetID="22" presetClass="entr" presetSubtype="1" fill="hold" nodeType="withEffect">
                                  <p:stCondLst>
                                    <p:cond delay="110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500"/>
                                        <p:tgtEl>
                                          <p:spTgt spid="3"/>
                                        </p:tgtEl>
                                      </p:cBhvr>
                                    </p:animEffect>
                                  </p:childTnLst>
                                </p:cTn>
                              </p:par>
                              <p:par>
                                <p:cTn id="13" presetID="47" presetClass="entr" presetSubtype="0" fill="hold" grpId="0" nodeType="withEffect">
                                  <p:stCondLst>
                                    <p:cond delay="270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par>
                                <p:cTn id="18" presetID="10" presetClass="exit" presetSubtype="0" fill="hold" grpId="1" nodeType="withEffect">
                                  <p:stCondLst>
                                    <p:cond delay="4900"/>
                                  </p:stCondLst>
                                  <p:childTnLst>
                                    <p:animEffect transition="out" filter="fade">
                                      <p:cBhvr>
                                        <p:cTn id="19" dur="500"/>
                                        <p:tgtEl>
                                          <p:spTgt spid="33"/>
                                        </p:tgtEl>
                                      </p:cBhvr>
                                    </p:animEffect>
                                    <p:set>
                                      <p:cBhvr>
                                        <p:cTn id="20" dur="1" fill="hold">
                                          <p:stCondLst>
                                            <p:cond delay="499"/>
                                          </p:stCondLst>
                                        </p:cTn>
                                        <p:tgtEl>
                                          <p:spTgt spid="33"/>
                                        </p:tgtEl>
                                        <p:attrNameLst>
                                          <p:attrName>style.visibility</p:attrName>
                                        </p:attrNameLst>
                                      </p:cBhvr>
                                      <p:to>
                                        <p:strVal val="hidden"/>
                                      </p:to>
                                    </p:set>
                                  </p:childTnLst>
                                </p:cTn>
                              </p:par>
                              <p:par>
                                <p:cTn id="21" presetID="47" presetClass="entr" presetSubtype="0" fill="hold" grpId="0" nodeType="withEffect">
                                  <p:stCondLst>
                                    <p:cond delay="67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1000"/>
                                        <p:tgtEl>
                                          <p:spTgt spid="34"/>
                                        </p:tgtEl>
                                      </p:cBhvr>
                                    </p:animEffect>
                                    <p:anim calcmode="lin" valueType="num">
                                      <p:cBhvr>
                                        <p:cTn id="24" dur="1000" fill="hold"/>
                                        <p:tgtEl>
                                          <p:spTgt spid="34"/>
                                        </p:tgtEl>
                                        <p:attrNameLst>
                                          <p:attrName>ppt_x</p:attrName>
                                        </p:attrNameLst>
                                      </p:cBhvr>
                                      <p:tavLst>
                                        <p:tav tm="0">
                                          <p:val>
                                            <p:strVal val="#ppt_x"/>
                                          </p:val>
                                        </p:tav>
                                        <p:tav tm="100000">
                                          <p:val>
                                            <p:strVal val="#ppt_x"/>
                                          </p:val>
                                        </p:tav>
                                      </p:tavLst>
                                    </p:anim>
                                    <p:anim calcmode="lin" valueType="num">
                                      <p:cBhvr>
                                        <p:cTn id="25" dur="1000" fill="hold"/>
                                        <p:tgtEl>
                                          <p:spTgt spid="34"/>
                                        </p:tgtEl>
                                        <p:attrNameLst>
                                          <p:attrName>ppt_y</p:attrName>
                                        </p:attrNameLst>
                                      </p:cBhvr>
                                      <p:tavLst>
                                        <p:tav tm="0">
                                          <p:val>
                                            <p:strVal val="#ppt_y-.1"/>
                                          </p:val>
                                        </p:tav>
                                        <p:tav tm="100000">
                                          <p:val>
                                            <p:strVal val="#ppt_y"/>
                                          </p:val>
                                        </p:tav>
                                      </p:tavLst>
                                    </p:anim>
                                  </p:childTnLst>
                                </p:cTn>
                              </p:par>
                              <p:par>
                                <p:cTn id="26" presetID="10" presetClass="exit" presetSubtype="0" fill="hold" grpId="1" nodeType="withEffect">
                                  <p:stCondLst>
                                    <p:cond delay="9900"/>
                                  </p:stCondLst>
                                  <p:childTnLst>
                                    <p:animEffect transition="out" filter="fade">
                                      <p:cBhvr>
                                        <p:cTn id="27" dur="500"/>
                                        <p:tgtEl>
                                          <p:spTgt spid="34"/>
                                        </p:tgtEl>
                                      </p:cBhvr>
                                    </p:animEffect>
                                    <p:set>
                                      <p:cBhvr>
                                        <p:cTn id="28" dur="1" fill="hold">
                                          <p:stCondLst>
                                            <p:cond delay="499"/>
                                          </p:stCondLst>
                                        </p:cTn>
                                        <p:tgtEl>
                                          <p:spTgt spid="34"/>
                                        </p:tgtEl>
                                        <p:attrNameLst>
                                          <p:attrName>style.visibility</p:attrName>
                                        </p:attrNameLst>
                                      </p:cBhvr>
                                      <p:to>
                                        <p:strVal val="hidden"/>
                                      </p:to>
                                    </p:set>
                                  </p:childTnLst>
                                </p:cTn>
                              </p:par>
                              <p:par>
                                <p:cTn id="29" presetID="22" presetClass="entr" presetSubtype="8" fill="hold" grpId="0" nodeType="withEffect">
                                  <p:stCondLst>
                                    <p:cond delay="2200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1000"/>
                                        <p:tgtEl>
                                          <p:spTgt spid="35"/>
                                        </p:tgtEl>
                                      </p:cBhvr>
                                    </p:animEffect>
                                  </p:childTnLst>
                                </p:cTn>
                              </p:par>
                              <p:par>
                                <p:cTn id="32" presetID="47" presetClass="entr" presetSubtype="0" fill="hold" grpId="0" nodeType="withEffect">
                                  <p:stCondLst>
                                    <p:cond delay="2040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par>
                                <p:cTn id="37" presetID="10" presetClass="exit" presetSubtype="0" fill="hold" grpId="1" nodeType="withEffect">
                                  <p:stCondLst>
                                    <p:cond delay="25700"/>
                                  </p:stCondLst>
                                  <p:childTnLst>
                                    <p:animEffect transition="out" filter="fade">
                                      <p:cBhvr>
                                        <p:cTn id="38" dur="500"/>
                                        <p:tgtEl>
                                          <p:spTgt spid="37"/>
                                        </p:tgtEl>
                                      </p:cBhvr>
                                    </p:animEffect>
                                    <p:set>
                                      <p:cBhvr>
                                        <p:cTn id="39" dur="1" fill="hold">
                                          <p:stCondLst>
                                            <p:cond delay="499"/>
                                          </p:stCondLst>
                                        </p:cTn>
                                        <p:tgtEl>
                                          <p:spTgt spid="37"/>
                                        </p:tgtEl>
                                        <p:attrNameLst>
                                          <p:attrName>style.visibility</p:attrName>
                                        </p:attrNameLst>
                                      </p:cBhvr>
                                      <p:to>
                                        <p:strVal val="hidden"/>
                                      </p:to>
                                    </p:set>
                                  </p:childTnLst>
                                </p:cTn>
                              </p:par>
                              <p:par>
                                <p:cTn id="40" presetID="10" presetClass="exit" presetSubtype="0" fill="hold" grpId="1" nodeType="withEffect">
                                  <p:stCondLst>
                                    <p:cond delay="25700"/>
                                  </p:stCondLst>
                                  <p:childTnLst>
                                    <p:animEffect transition="out" filter="fade">
                                      <p:cBhvr>
                                        <p:cTn id="41" dur="500"/>
                                        <p:tgtEl>
                                          <p:spTgt spid="35"/>
                                        </p:tgtEl>
                                      </p:cBhvr>
                                    </p:animEffect>
                                    <p:set>
                                      <p:cBhvr>
                                        <p:cTn id="42" dur="1" fill="hold">
                                          <p:stCondLst>
                                            <p:cond delay="499"/>
                                          </p:stCondLst>
                                        </p:cTn>
                                        <p:tgtEl>
                                          <p:spTgt spid="35"/>
                                        </p:tgtEl>
                                        <p:attrNameLst>
                                          <p:attrName>style.visibility</p:attrName>
                                        </p:attrNameLst>
                                      </p:cBhvr>
                                      <p:to>
                                        <p:strVal val="hidden"/>
                                      </p:to>
                                    </p:set>
                                  </p:childTnLst>
                                </p:cTn>
                              </p:par>
                              <p:par>
                                <p:cTn id="43" presetID="10" presetClass="entr" presetSubtype="0" fill="hold" grpId="0" nodeType="withEffect">
                                  <p:stCondLst>
                                    <p:cond delay="27500"/>
                                  </p:stCondLst>
                                  <p:iterate type="lt">
                                    <p:tmPct val="22967"/>
                                  </p:iterate>
                                  <p:childTnLst>
                                    <p:set>
                                      <p:cBhvr>
                                        <p:cTn id="44" dur="1" fill="hold">
                                          <p:stCondLst>
                                            <p:cond delay="0"/>
                                          </p:stCondLst>
                                        </p:cTn>
                                        <p:tgtEl>
                                          <p:spTgt spid="39"/>
                                        </p:tgtEl>
                                        <p:attrNameLst>
                                          <p:attrName>style.visibility</p:attrName>
                                        </p:attrNameLst>
                                      </p:cBhvr>
                                      <p:to>
                                        <p:strVal val="visible"/>
                                      </p:to>
                                    </p:set>
                                    <p:animEffect transition="in" filter="fade">
                                      <p:cBhvr>
                                        <p:cTn id="45" dur="14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6" fill="hold" display="0">
                  <p:stCondLst>
                    <p:cond delay="indefinite"/>
                  </p:stCondLst>
                  <p:endCondLst>
                    <p:cond evt="onStopAudio" delay="0">
                      <p:tgtEl>
                        <p:sldTgt/>
                      </p:tgtEl>
                    </p:cond>
                  </p:endCondLst>
                </p:cTn>
                <p:tgtEl>
                  <p:spTgt spid="4"/>
                </p:tgtEl>
              </p:cMediaNode>
            </p:audio>
          </p:childTnLst>
        </p:cTn>
      </p:par>
    </p:tnLst>
    <p:bldLst>
      <p:bldP spid="2" grpId="0"/>
      <p:bldP spid="33" grpId="0"/>
      <p:bldP spid="33" grpId="1"/>
      <p:bldP spid="34" grpId="0"/>
      <p:bldP spid="34" grpId="1"/>
      <p:bldP spid="35" grpId="0" animBg="1"/>
      <p:bldP spid="35" grpId="1" animBg="1"/>
      <p:bldP spid="37" grpId="0"/>
      <p:bldP spid="37" grpId="1"/>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9876" y="260648"/>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en-US" altLang="zh-CN" sz="3200" b="1" dirty="0">
                <a:latin typeface="Times New Roman" panose="02020603050405020304" pitchFamily="18" charset="0"/>
              </a:rPr>
              <a:t> </a:t>
            </a:r>
            <a:r>
              <a:rPr lang="zh-CN" altLang="en-US" sz="3200" dirty="0">
                <a:solidFill>
                  <a:schemeClr val="bg1"/>
                </a:solidFill>
                <a:latin typeface="Times New Roman" panose="02020603050405020304" pitchFamily="18" charset="0"/>
                <a:ea typeface="华文行楷" panose="02010800040101010101" pitchFamily="2" charset="-122"/>
              </a:rPr>
              <a:t>知识点检测</a:t>
            </a:r>
          </a:p>
        </p:txBody>
      </p:sp>
      <p:sp>
        <p:nvSpPr>
          <p:cNvPr id="4" name="文本框 3"/>
          <p:cNvSpPr txBox="1"/>
          <p:nvPr/>
        </p:nvSpPr>
        <p:spPr>
          <a:xfrm>
            <a:off x="1002633" y="836712"/>
            <a:ext cx="9989911" cy="498663"/>
          </a:xfrm>
          <a:prstGeom prst="rect">
            <a:avLst/>
          </a:prstGeom>
          <a:noFill/>
        </p:spPr>
        <p:txBody>
          <a:bodyPr wrap="square" rtlCol="0">
            <a:spAutoFit/>
          </a:bodyPr>
          <a:lstStyle/>
          <a:p>
            <a:pPr marL="457200" indent="-457200">
              <a:lnSpc>
                <a:spcPct val="150000"/>
              </a:lnSpc>
              <a:buAutoNum type="arabicPeriod"/>
            </a:pPr>
            <a:r>
              <a:rPr lang="zh-CN" altLang="en-US" sz="2000" b="1" dirty="0" smtClean="0">
                <a:latin typeface="Times New Roman" panose="02020603050405020304" pitchFamily="18" charset="0"/>
              </a:rPr>
              <a:t>简述需求分析阶段的目标是什么？调查的内容是什么？</a:t>
            </a:r>
            <a:endParaRPr lang="en-US" altLang="zh-CN" sz="2000" b="1" dirty="0">
              <a:latin typeface="Times New Roman" panose="02020603050405020304" pitchFamily="18" charset="0"/>
            </a:endParaRPr>
          </a:p>
        </p:txBody>
      </p:sp>
      <p:sp>
        <p:nvSpPr>
          <p:cNvPr id="6" name="文本框 5"/>
          <p:cNvSpPr txBox="1"/>
          <p:nvPr/>
        </p:nvSpPr>
        <p:spPr>
          <a:xfrm>
            <a:off x="191344" y="6237312"/>
            <a:ext cx="3600400" cy="369332"/>
          </a:xfrm>
          <a:prstGeom prst="rect">
            <a:avLst/>
          </a:prstGeom>
          <a:noFill/>
        </p:spPr>
        <p:txBody>
          <a:bodyPr wrap="square" rtlCol="0">
            <a:spAutoFit/>
          </a:bodyPr>
          <a:lstStyle/>
          <a:p>
            <a:r>
              <a:rPr lang="zh-CN" altLang="en-US" b="1" dirty="0">
                <a:solidFill>
                  <a:schemeClr val="bg1"/>
                </a:solidFill>
                <a:latin typeface="Times New Roman" panose="02020603050405020304" pitchFamily="18" charset="0"/>
                <a:ea typeface="+mj-ea"/>
              </a:rPr>
              <a:t>    答案  </a:t>
            </a:r>
            <a:r>
              <a:rPr lang="en-US" altLang="zh-CN" b="1" dirty="0">
                <a:solidFill>
                  <a:schemeClr val="bg1"/>
                </a:solidFill>
                <a:latin typeface="Times New Roman" panose="02020603050405020304" pitchFamily="18" charset="0"/>
                <a:ea typeface="+mj-ea"/>
              </a:rPr>
              <a:t>  </a:t>
            </a:r>
            <a:r>
              <a:rPr lang="zh-CN" altLang="en-US" b="1" dirty="0">
                <a:solidFill>
                  <a:schemeClr val="bg1"/>
                </a:solidFill>
                <a:latin typeface="Times New Roman" panose="02020603050405020304" pitchFamily="18" charset="0"/>
                <a:ea typeface="+mj-ea"/>
              </a:rPr>
              <a:t>解析  </a:t>
            </a:r>
            <a:r>
              <a:rPr lang="en-US" altLang="zh-CN" b="1" dirty="0">
                <a:solidFill>
                  <a:srgbClr val="0071C1"/>
                </a:solidFill>
                <a:latin typeface="Times New Roman" panose="02020603050405020304" pitchFamily="18" charset="0"/>
              </a:rPr>
              <a:t>|  </a:t>
            </a:r>
            <a:r>
              <a:rPr lang="en-US" altLang="zh-CN" b="1" dirty="0">
                <a:solidFill>
                  <a:schemeClr val="bg1"/>
                </a:solidFill>
                <a:latin typeface="Times New Roman" panose="02020603050405020304" pitchFamily="18" charset="0"/>
              </a:rPr>
              <a:t> </a:t>
            </a:r>
            <a:r>
              <a:rPr lang="zh-CN" altLang="en-US" b="1" dirty="0">
                <a:solidFill>
                  <a:schemeClr val="bg1"/>
                </a:solidFill>
                <a:latin typeface="Times New Roman" panose="02020603050405020304" pitchFamily="18" charset="0"/>
              </a:rPr>
              <a:t>下一题</a:t>
            </a:r>
            <a:r>
              <a:rPr lang="zh-CN" altLang="en-US" b="1" dirty="0">
                <a:solidFill>
                  <a:schemeClr val="bg1"/>
                </a:solidFill>
                <a:latin typeface="Times New Roman" panose="02020603050405020304" pitchFamily="18" charset="0"/>
                <a:ea typeface="+mj-ea"/>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sp>
        <p:nvSpPr>
          <p:cNvPr id="8" name="矩形 7">
            <a:hlinkClick r:id="rId4" action="ppaction://hlinksldjump"/>
          </p:cNvPr>
          <p:cNvSpPr/>
          <p:nvPr/>
        </p:nvSpPr>
        <p:spPr>
          <a:xfrm>
            <a:off x="1829651" y="6269250"/>
            <a:ext cx="881973"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下一题</a:t>
            </a:r>
            <a:endParaRPr lang="zh-CN" altLang="en-US" dirty="0">
              <a:latin typeface="Times New Roman" panose="02020603050405020304" pitchFamily="18" charset="0"/>
            </a:endParaRPr>
          </a:p>
        </p:txBody>
      </p:sp>
      <p:sp>
        <p:nvSpPr>
          <p:cNvPr id="9" name="矩形 8"/>
          <p:cNvSpPr/>
          <p:nvPr/>
        </p:nvSpPr>
        <p:spPr>
          <a:xfrm>
            <a:off x="1055440" y="6269250"/>
            <a:ext cx="649537"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解析</a:t>
            </a:r>
            <a:endParaRPr lang="zh-CN" altLang="en-US" dirty="0">
              <a:latin typeface="Times New Roman" panose="02020603050405020304" pitchFamily="18" charset="0"/>
            </a:endParaRPr>
          </a:p>
        </p:txBody>
      </p:sp>
      <p:sp>
        <p:nvSpPr>
          <p:cNvPr id="12" name="矩形 11"/>
          <p:cNvSpPr/>
          <p:nvPr/>
        </p:nvSpPr>
        <p:spPr>
          <a:xfrm>
            <a:off x="1064444" y="1600927"/>
            <a:ext cx="10133926" cy="4093428"/>
          </a:xfrm>
          <a:prstGeom prst="rect">
            <a:avLst/>
          </a:prstGeom>
          <a:solidFill>
            <a:schemeClr val="bg2">
              <a:lumMod val="20000"/>
              <a:lumOff val="80000"/>
            </a:schemeClr>
          </a:solidFill>
        </p:spPr>
        <p:txBody>
          <a:bodyPr wrap="square">
            <a:spAutoFit/>
          </a:bodyPr>
          <a:lstStyle/>
          <a:p>
            <a:r>
              <a:rPr lang="en-US" altLang="zh-CN" sz="2000" b="1" dirty="0">
                <a:solidFill>
                  <a:srgbClr val="333333"/>
                </a:solidFill>
                <a:latin typeface="Times New Roman" panose="02020603050405020304" pitchFamily="18" charset="0"/>
                <a:ea typeface="+mj-ea"/>
              </a:rPr>
              <a:t>【</a:t>
            </a:r>
            <a:r>
              <a:rPr lang="zh-CN" altLang="en-US" sz="2000" b="1" dirty="0">
                <a:solidFill>
                  <a:srgbClr val="0071C1"/>
                </a:solidFill>
                <a:latin typeface="Times New Roman" panose="02020603050405020304" pitchFamily="18" charset="0"/>
                <a:ea typeface="+mj-ea"/>
              </a:rPr>
              <a:t>解析</a:t>
            </a:r>
            <a:r>
              <a:rPr lang="en-US" altLang="zh-CN" sz="2000" b="1" dirty="0" smtClean="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 需求分析阶段的设计目标是通过详细调查现实世界要处理的对象</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组织、部门、企业等</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充分了解原系统</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手工系统或计算机系统</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工作概况</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明确用户的各种需求，然后在此基础上确定新系统的功能。</a:t>
            </a:r>
          </a:p>
          <a:p>
            <a:endParaRPr lang="zh-CN" altLang="en-US" sz="2000" b="1" dirty="0">
              <a:solidFill>
                <a:srgbClr val="333333"/>
              </a:solidFill>
              <a:latin typeface="Times New Roman" panose="02020603050405020304" pitchFamily="18" charset="0"/>
              <a:ea typeface="+mj-ea"/>
            </a:endParaRPr>
          </a:p>
          <a:p>
            <a:r>
              <a:rPr lang="zh-CN" altLang="en-US" sz="2000" b="1" dirty="0">
                <a:solidFill>
                  <a:srgbClr val="333333"/>
                </a:solidFill>
                <a:latin typeface="Times New Roman" panose="02020603050405020304" pitchFamily="18" charset="0"/>
                <a:ea typeface="+mj-ea"/>
              </a:rPr>
              <a:t>      调查的内容是“数据”和“处理”</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即获得用户对数据库的如下要求</a:t>
            </a:r>
            <a:r>
              <a:rPr lang="en-US" altLang="zh-CN" sz="2000" b="1" dirty="0">
                <a:solidFill>
                  <a:srgbClr val="333333"/>
                </a:solidFill>
                <a:latin typeface="Times New Roman" panose="02020603050405020304" pitchFamily="18" charset="0"/>
                <a:ea typeface="+mj-ea"/>
              </a:rPr>
              <a:t>:</a:t>
            </a:r>
          </a:p>
          <a:p>
            <a:endParaRPr lang="en-US" altLang="zh-CN" sz="2000" b="1" dirty="0">
              <a:solidFill>
                <a:srgbClr val="333333"/>
              </a:solidFill>
              <a:latin typeface="Times New Roman" panose="02020603050405020304" pitchFamily="18" charset="0"/>
              <a:ea typeface="+mj-ea"/>
            </a:endParaRPr>
          </a:p>
          <a:p>
            <a:r>
              <a:rPr lang="en-US" altLang="zh-CN" sz="2000" b="1" dirty="0">
                <a:solidFill>
                  <a:srgbClr val="333333"/>
                </a:solidFill>
                <a:latin typeface="Times New Roman" panose="02020603050405020304" pitchFamily="18" charset="0"/>
                <a:ea typeface="+mj-ea"/>
              </a:rPr>
              <a:t>      (1)</a:t>
            </a:r>
            <a:r>
              <a:rPr lang="zh-CN" altLang="en-US" sz="2000" b="1" dirty="0">
                <a:solidFill>
                  <a:srgbClr val="333333"/>
                </a:solidFill>
                <a:latin typeface="Times New Roman" panose="02020603050405020304" pitchFamily="18" charset="0"/>
                <a:ea typeface="+mj-ea"/>
              </a:rPr>
              <a:t>信息要求，指用户需要从数据库中获得信息的内容与性质</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由信息要求可以导出数据要求</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即在数据库中需要存储哪些数据</a:t>
            </a:r>
            <a:r>
              <a:rPr lang="en-US" altLang="zh-CN" sz="2000" b="1" dirty="0">
                <a:solidFill>
                  <a:srgbClr val="333333"/>
                </a:solidFill>
                <a:latin typeface="Times New Roman" panose="02020603050405020304" pitchFamily="18" charset="0"/>
                <a:ea typeface="+mj-ea"/>
              </a:rPr>
              <a:t>;</a:t>
            </a:r>
          </a:p>
          <a:p>
            <a:endParaRPr lang="en-US" altLang="zh-CN" sz="2000" b="1" dirty="0">
              <a:solidFill>
                <a:srgbClr val="333333"/>
              </a:solidFill>
              <a:latin typeface="Times New Roman" panose="02020603050405020304" pitchFamily="18" charset="0"/>
              <a:ea typeface="+mj-ea"/>
            </a:endParaRPr>
          </a:p>
          <a:p>
            <a:r>
              <a:rPr lang="en-US" altLang="zh-CN" sz="2000" b="1" dirty="0">
                <a:solidFill>
                  <a:srgbClr val="333333"/>
                </a:solidFill>
                <a:latin typeface="Times New Roman" panose="02020603050405020304" pitchFamily="18" charset="0"/>
                <a:ea typeface="+mj-ea"/>
              </a:rPr>
              <a:t>      (2)</a:t>
            </a:r>
            <a:r>
              <a:rPr lang="zh-CN" altLang="en-US" sz="2000" b="1" dirty="0">
                <a:solidFill>
                  <a:srgbClr val="333333"/>
                </a:solidFill>
                <a:latin typeface="Times New Roman" panose="02020603050405020304" pitchFamily="18" charset="0"/>
                <a:ea typeface="+mj-ea"/>
              </a:rPr>
              <a:t>处理要求，指用户要完成什么处理功能</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对处理的响应时间有什么要求</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处理方式是批处理还是联机处理</a:t>
            </a:r>
            <a:r>
              <a:rPr lang="en-US" altLang="zh-CN" sz="2000" b="1" dirty="0">
                <a:solidFill>
                  <a:srgbClr val="333333"/>
                </a:solidFill>
                <a:latin typeface="Times New Roman" panose="02020603050405020304" pitchFamily="18" charset="0"/>
                <a:ea typeface="+mj-ea"/>
              </a:rPr>
              <a:t>;</a:t>
            </a:r>
          </a:p>
          <a:p>
            <a:endParaRPr lang="en-US" altLang="zh-CN" sz="2000" b="1" dirty="0">
              <a:solidFill>
                <a:srgbClr val="333333"/>
              </a:solidFill>
              <a:latin typeface="Times New Roman" panose="02020603050405020304" pitchFamily="18" charset="0"/>
              <a:ea typeface="+mj-ea"/>
            </a:endParaRPr>
          </a:p>
          <a:p>
            <a:r>
              <a:rPr lang="en-US" altLang="zh-CN" sz="2000" b="1" dirty="0">
                <a:solidFill>
                  <a:srgbClr val="333333"/>
                </a:solidFill>
                <a:latin typeface="Times New Roman" panose="02020603050405020304" pitchFamily="18" charset="0"/>
                <a:ea typeface="+mj-ea"/>
              </a:rPr>
              <a:t>      (3)</a:t>
            </a:r>
            <a:r>
              <a:rPr lang="zh-CN" altLang="en-US" sz="2000" b="1" dirty="0">
                <a:solidFill>
                  <a:srgbClr val="333333"/>
                </a:solidFill>
                <a:latin typeface="Times New Roman" panose="02020603050405020304" pitchFamily="18" charset="0"/>
                <a:ea typeface="+mj-ea"/>
              </a:rPr>
              <a:t>安全性与完整性要求。</a:t>
            </a:r>
            <a:endParaRPr lang="en-US" altLang="zh-CN" sz="2000" b="1" dirty="0">
              <a:latin typeface="Times New Roman" panose="02020603050405020304" pitchFamily="18" charset="0"/>
              <a:ea typeface="+mj-ea"/>
            </a:endParaRPr>
          </a:p>
        </p:txBody>
      </p:sp>
    </p:spTree>
    <p:extLst>
      <p:ext uri="{BB962C8B-B14F-4D97-AF65-F5344CB8AC3E}">
        <p14:creationId xmlns:p14="http://schemas.microsoft.com/office/powerpoint/2010/main" val="2720809574"/>
      </p:ext>
    </p:extLst>
  </p:cSld>
  <p:clrMapOvr>
    <a:masterClrMapping/>
  </p:clrMapOvr>
  <p:transition spd="slow" advTm="1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2" presetClass="entr" presetSubtype="8" fill="hold" grpId="0" nodeType="withEffect">
                                  <p:stCondLst>
                                    <p:cond delay="12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600"/>
                                        <p:tgtEl>
                                          <p:spTgt spid="9"/>
                                        </p:tgtEl>
                                      </p:cBhvr>
                                    </p:animEffect>
                                  </p:childTnLst>
                                </p:cTn>
                              </p:par>
                              <p:par>
                                <p:cTn id="17" presetID="10" presetClass="entr" presetSubtype="0" fill="hold" grpId="0" nodeType="withEffect">
                                  <p:stCondLst>
                                    <p:cond delay="16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47" presetClass="entr" presetSubtype="0" fill="hold" grpId="0" nodeType="clickEffect">
                                  <p:stCondLst>
                                    <p:cond delay="4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9"/>
                  </p:tgtEl>
                </p:cond>
              </p:nextCondLst>
            </p:seq>
          </p:childTnLst>
        </p:cTn>
      </p:par>
    </p:tnLst>
    <p:bldLst>
      <p:bldP spid="2" grpId="0"/>
      <p:bldP spid="4" grpId="0"/>
      <p:bldP spid="6" grpId="0"/>
      <p:bldP spid="8" grpId="0"/>
      <p:bldP spid="9"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9876" y="260648"/>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en-US" altLang="zh-CN" sz="3200" b="1" dirty="0">
                <a:latin typeface="Times New Roman" panose="02020603050405020304" pitchFamily="18" charset="0"/>
              </a:rPr>
              <a:t> </a:t>
            </a:r>
            <a:r>
              <a:rPr lang="zh-CN" altLang="en-US" sz="3200" dirty="0">
                <a:solidFill>
                  <a:schemeClr val="bg1"/>
                </a:solidFill>
                <a:latin typeface="Times New Roman" panose="02020603050405020304" pitchFamily="18" charset="0"/>
                <a:ea typeface="华文行楷" panose="02010800040101010101" pitchFamily="2" charset="-122"/>
              </a:rPr>
              <a:t>知识点检测</a:t>
            </a:r>
          </a:p>
        </p:txBody>
      </p:sp>
      <p:sp>
        <p:nvSpPr>
          <p:cNvPr id="3" name="文本框 2"/>
          <p:cNvSpPr txBox="1"/>
          <p:nvPr/>
        </p:nvSpPr>
        <p:spPr>
          <a:xfrm>
            <a:off x="1002633" y="836712"/>
            <a:ext cx="9989911" cy="553998"/>
          </a:xfrm>
          <a:prstGeom prst="rect">
            <a:avLst/>
          </a:prstGeom>
          <a:noFill/>
        </p:spPr>
        <p:txBody>
          <a:bodyPr wrap="square" rtlCol="0">
            <a:spAutoFit/>
          </a:bodyPr>
          <a:lstStyle/>
          <a:p>
            <a:pPr>
              <a:lnSpc>
                <a:spcPct val="150000"/>
              </a:lnSpc>
            </a:pPr>
            <a:r>
              <a:rPr lang="en-US" altLang="zh-CN" sz="2000" b="1" dirty="0" smtClean="0">
                <a:latin typeface="Times New Roman" panose="02020603050405020304" pitchFamily="18" charset="0"/>
              </a:rPr>
              <a:t>2.   </a:t>
            </a:r>
            <a:r>
              <a:rPr lang="zh-CN" altLang="en-US" sz="2000" b="1" dirty="0" smtClean="0">
                <a:latin typeface="Times New Roman" panose="02020603050405020304" pitchFamily="18" charset="0"/>
              </a:rPr>
              <a:t>简述数据字典的内容和作用是什么？</a:t>
            </a:r>
            <a:endParaRPr lang="zh-CN" altLang="en-US" sz="2000" b="1" dirty="0">
              <a:latin typeface="Times New Roman" panose="02020603050405020304" pitchFamily="18"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sp>
        <p:nvSpPr>
          <p:cNvPr id="8" name="矩形 7"/>
          <p:cNvSpPr/>
          <p:nvPr/>
        </p:nvSpPr>
        <p:spPr>
          <a:xfrm>
            <a:off x="1199456" y="6269250"/>
            <a:ext cx="649537"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解析</a:t>
            </a:r>
            <a:endParaRPr lang="zh-CN" altLang="en-US" dirty="0">
              <a:latin typeface="Times New Roman" panose="02020603050405020304" pitchFamily="18" charset="0"/>
            </a:endParaRPr>
          </a:p>
        </p:txBody>
      </p:sp>
      <p:sp>
        <p:nvSpPr>
          <p:cNvPr id="11" name="矩形 10"/>
          <p:cNvSpPr/>
          <p:nvPr/>
        </p:nvSpPr>
        <p:spPr>
          <a:xfrm>
            <a:off x="1416000" y="1780289"/>
            <a:ext cx="9360000" cy="3477875"/>
          </a:xfrm>
          <a:prstGeom prst="rect">
            <a:avLst/>
          </a:prstGeom>
          <a:solidFill>
            <a:schemeClr val="bg2">
              <a:lumMod val="20000"/>
              <a:lumOff val="80000"/>
            </a:schemeClr>
          </a:solidFill>
        </p:spPr>
        <p:txBody>
          <a:bodyPr wrap="square">
            <a:spAutoFit/>
          </a:bodyPr>
          <a:lstStyle/>
          <a:p>
            <a:r>
              <a:rPr lang="en-US" altLang="zh-CN" sz="2000" b="1" dirty="0" smtClean="0">
                <a:solidFill>
                  <a:srgbClr val="333333"/>
                </a:solidFill>
                <a:latin typeface="Times New Roman" panose="02020603050405020304" pitchFamily="18" charset="0"/>
                <a:ea typeface="+mj-ea"/>
              </a:rPr>
              <a:t>【</a:t>
            </a:r>
            <a:r>
              <a:rPr lang="zh-CN" altLang="en-US" sz="2000" b="1" dirty="0" smtClean="0">
                <a:solidFill>
                  <a:srgbClr val="0071C1"/>
                </a:solidFill>
                <a:latin typeface="Times New Roman" panose="02020603050405020304" pitchFamily="18" charset="0"/>
                <a:ea typeface="+mj-ea"/>
              </a:rPr>
              <a:t>解析</a:t>
            </a:r>
            <a:r>
              <a:rPr lang="en-US" altLang="zh-CN" sz="2000" b="1" dirty="0" smtClean="0">
                <a:solidFill>
                  <a:srgbClr val="333333"/>
                </a:solidFill>
                <a:latin typeface="Times New Roman" panose="02020603050405020304" pitchFamily="18" charset="0"/>
                <a:ea typeface="+mj-ea"/>
              </a:rPr>
              <a:t>】</a:t>
            </a:r>
            <a:r>
              <a:rPr lang="zh-CN" altLang="en-US" sz="2000" b="1" dirty="0" smtClean="0">
                <a:solidFill>
                  <a:srgbClr val="333333"/>
                </a:solidFill>
                <a:latin typeface="Times New Roman" panose="02020603050405020304" pitchFamily="18" charset="0"/>
                <a:ea typeface="+mj-ea"/>
              </a:rPr>
              <a:t>数据字典是系统中各类数据描述的集合。</a:t>
            </a:r>
            <a:endParaRPr lang="en-US" altLang="zh-CN" sz="2000" b="1" dirty="0" smtClean="0">
              <a:solidFill>
                <a:srgbClr val="333333"/>
              </a:solidFill>
              <a:latin typeface="Times New Roman" panose="02020603050405020304" pitchFamily="18" charset="0"/>
              <a:ea typeface="+mj-ea"/>
            </a:endParaRPr>
          </a:p>
          <a:p>
            <a:pPr indent="457200"/>
            <a:r>
              <a:rPr lang="zh-CN" altLang="en-US" sz="2000" b="1" dirty="0" smtClean="0">
                <a:solidFill>
                  <a:srgbClr val="333333"/>
                </a:solidFill>
                <a:latin typeface="Times New Roman" panose="02020603050405020304" pitchFamily="18" charset="0"/>
                <a:ea typeface="+mj-ea"/>
              </a:rPr>
              <a:t>数据字典的内容通常包括</a:t>
            </a:r>
            <a:r>
              <a:rPr lang="en-US" altLang="zh-CN" sz="2000" b="1" dirty="0" smtClean="0">
                <a:solidFill>
                  <a:srgbClr val="333333"/>
                </a:solidFill>
                <a:latin typeface="Times New Roman" panose="02020603050405020304" pitchFamily="18" charset="0"/>
                <a:ea typeface="+mj-ea"/>
              </a:rPr>
              <a:t>:</a:t>
            </a:r>
          </a:p>
          <a:p>
            <a:pPr indent="457200"/>
            <a:r>
              <a:rPr lang="en-US" altLang="zh-CN" sz="2000" b="1" dirty="0" smtClean="0">
                <a:solidFill>
                  <a:srgbClr val="333333"/>
                </a:solidFill>
                <a:latin typeface="Times New Roman" panose="02020603050405020304" pitchFamily="18" charset="0"/>
                <a:ea typeface="+mj-ea"/>
              </a:rPr>
              <a:t>(1)</a:t>
            </a:r>
            <a:r>
              <a:rPr lang="zh-CN" altLang="en-US" sz="2000" b="1" dirty="0" smtClean="0">
                <a:solidFill>
                  <a:srgbClr val="333333"/>
                </a:solidFill>
                <a:latin typeface="Times New Roman" panose="02020603050405020304" pitchFamily="18" charset="0"/>
                <a:ea typeface="+mj-ea"/>
              </a:rPr>
              <a:t>数据项</a:t>
            </a:r>
            <a:r>
              <a:rPr lang="en-US" altLang="zh-CN" sz="2000" b="1" dirty="0" smtClean="0">
                <a:solidFill>
                  <a:srgbClr val="333333"/>
                </a:solidFill>
                <a:latin typeface="Times New Roman" panose="02020603050405020304" pitchFamily="18" charset="0"/>
                <a:ea typeface="+mj-ea"/>
              </a:rPr>
              <a:t>;</a:t>
            </a:r>
          </a:p>
          <a:p>
            <a:pPr indent="457200"/>
            <a:r>
              <a:rPr lang="en-US" altLang="zh-CN" sz="2000" b="1" dirty="0" smtClean="0">
                <a:solidFill>
                  <a:srgbClr val="333333"/>
                </a:solidFill>
                <a:latin typeface="Times New Roman" panose="02020603050405020304" pitchFamily="18" charset="0"/>
                <a:ea typeface="+mj-ea"/>
              </a:rPr>
              <a:t>(2)</a:t>
            </a:r>
            <a:r>
              <a:rPr lang="zh-CN" altLang="en-US" sz="2000" b="1" dirty="0" smtClean="0">
                <a:solidFill>
                  <a:srgbClr val="333333"/>
                </a:solidFill>
                <a:latin typeface="Times New Roman" panose="02020603050405020304" pitchFamily="18" charset="0"/>
                <a:ea typeface="+mj-ea"/>
              </a:rPr>
              <a:t>数据结构</a:t>
            </a:r>
            <a:r>
              <a:rPr lang="en-US" altLang="zh-CN" sz="2000" b="1" dirty="0" smtClean="0">
                <a:solidFill>
                  <a:srgbClr val="333333"/>
                </a:solidFill>
                <a:latin typeface="Times New Roman" panose="02020603050405020304" pitchFamily="18" charset="0"/>
                <a:ea typeface="+mj-ea"/>
              </a:rPr>
              <a:t>;</a:t>
            </a:r>
          </a:p>
          <a:p>
            <a:pPr indent="457200"/>
            <a:r>
              <a:rPr lang="en-US" altLang="zh-CN" sz="2000" b="1" dirty="0" smtClean="0">
                <a:solidFill>
                  <a:srgbClr val="333333"/>
                </a:solidFill>
                <a:latin typeface="Times New Roman" panose="02020603050405020304" pitchFamily="18" charset="0"/>
                <a:ea typeface="+mj-ea"/>
              </a:rPr>
              <a:t>(3)</a:t>
            </a:r>
            <a:r>
              <a:rPr lang="zh-CN" altLang="en-US" sz="2000" b="1" dirty="0">
                <a:solidFill>
                  <a:srgbClr val="333333"/>
                </a:solidFill>
                <a:latin typeface="Times New Roman" panose="02020603050405020304" pitchFamily="18" charset="0"/>
                <a:ea typeface="+mj-ea"/>
              </a:rPr>
              <a:t>数据流</a:t>
            </a:r>
            <a:r>
              <a:rPr lang="en-US" altLang="zh-CN" sz="2000" b="1" dirty="0" smtClean="0">
                <a:solidFill>
                  <a:srgbClr val="333333"/>
                </a:solidFill>
                <a:latin typeface="Times New Roman" panose="02020603050405020304" pitchFamily="18" charset="0"/>
                <a:ea typeface="+mj-ea"/>
              </a:rPr>
              <a:t>;</a:t>
            </a:r>
          </a:p>
          <a:p>
            <a:pPr indent="457200"/>
            <a:r>
              <a:rPr lang="en-US" altLang="zh-CN" sz="2000" b="1" dirty="0" smtClean="0">
                <a:solidFill>
                  <a:srgbClr val="333333"/>
                </a:solidFill>
                <a:latin typeface="Times New Roman" panose="02020603050405020304" pitchFamily="18" charset="0"/>
                <a:ea typeface="+mj-ea"/>
              </a:rPr>
              <a:t>(</a:t>
            </a:r>
            <a:r>
              <a:rPr lang="en-US" altLang="zh-CN" sz="2000" b="1" dirty="0">
                <a:solidFill>
                  <a:srgbClr val="333333"/>
                </a:solidFill>
                <a:latin typeface="Times New Roman" panose="02020603050405020304" pitchFamily="18" charset="0"/>
                <a:ea typeface="+mj-ea"/>
              </a:rPr>
              <a:t>4)</a:t>
            </a:r>
            <a:r>
              <a:rPr lang="zh-CN" altLang="en-US" sz="2000" b="1" dirty="0">
                <a:solidFill>
                  <a:srgbClr val="333333"/>
                </a:solidFill>
                <a:latin typeface="Times New Roman" panose="02020603050405020304" pitchFamily="18" charset="0"/>
                <a:ea typeface="+mj-ea"/>
              </a:rPr>
              <a:t>数据存储</a:t>
            </a:r>
            <a:r>
              <a:rPr lang="en-US" altLang="zh-CN" sz="2000" b="1" dirty="0" smtClean="0">
                <a:solidFill>
                  <a:srgbClr val="333333"/>
                </a:solidFill>
                <a:latin typeface="Times New Roman" panose="02020603050405020304" pitchFamily="18" charset="0"/>
                <a:ea typeface="+mj-ea"/>
              </a:rPr>
              <a:t>;</a:t>
            </a:r>
          </a:p>
          <a:p>
            <a:pPr indent="457200"/>
            <a:r>
              <a:rPr lang="en-US" altLang="zh-CN" sz="2000" b="1" dirty="0" smtClean="0">
                <a:solidFill>
                  <a:srgbClr val="333333"/>
                </a:solidFill>
                <a:latin typeface="Times New Roman" panose="02020603050405020304" pitchFamily="18" charset="0"/>
                <a:ea typeface="+mj-ea"/>
              </a:rPr>
              <a:t>(</a:t>
            </a:r>
            <a:r>
              <a:rPr lang="en-US" altLang="zh-CN" sz="2000" b="1" dirty="0">
                <a:solidFill>
                  <a:srgbClr val="333333"/>
                </a:solidFill>
                <a:latin typeface="Times New Roman" panose="02020603050405020304" pitchFamily="18" charset="0"/>
                <a:ea typeface="+mj-ea"/>
              </a:rPr>
              <a:t>5)</a:t>
            </a:r>
            <a:r>
              <a:rPr lang="zh-CN" altLang="en-US" sz="2000" b="1" dirty="0">
                <a:solidFill>
                  <a:srgbClr val="333333"/>
                </a:solidFill>
                <a:latin typeface="Times New Roman" panose="02020603050405020304" pitchFamily="18" charset="0"/>
                <a:ea typeface="+mj-ea"/>
              </a:rPr>
              <a:t>处理</a:t>
            </a:r>
            <a:r>
              <a:rPr lang="zh-CN" altLang="en-US" sz="2000" b="1" dirty="0" smtClean="0">
                <a:solidFill>
                  <a:srgbClr val="333333"/>
                </a:solidFill>
                <a:latin typeface="Times New Roman" panose="02020603050405020304" pitchFamily="18" charset="0"/>
                <a:ea typeface="+mj-ea"/>
              </a:rPr>
              <a:t>过程。</a:t>
            </a:r>
            <a:endParaRPr lang="en-US" altLang="zh-CN" sz="2000" b="1" dirty="0" smtClean="0">
              <a:solidFill>
                <a:srgbClr val="333333"/>
              </a:solidFill>
              <a:latin typeface="Times New Roman" panose="02020603050405020304" pitchFamily="18" charset="0"/>
              <a:ea typeface="+mj-ea"/>
            </a:endParaRPr>
          </a:p>
          <a:p>
            <a:pPr indent="457200"/>
            <a:r>
              <a:rPr lang="zh-CN" altLang="en-US" sz="2000" b="1" dirty="0" smtClean="0">
                <a:solidFill>
                  <a:srgbClr val="333333"/>
                </a:solidFill>
                <a:latin typeface="Times New Roman" panose="02020603050405020304" pitchFamily="18" charset="0"/>
                <a:ea typeface="+mj-ea"/>
              </a:rPr>
              <a:t>其中</a:t>
            </a:r>
            <a:r>
              <a:rPr lang="zh-CN" altLang="en-US" sz="2000" b="1" dirty="0">
                <a:solidFill>
                  <a:srgbClr val="333333"/>
                </a:solidFill>
                <a:latin typeface="Times New Roman" panose="02020603050405020304" pitchFamily="18" charset="0"/>
                <a:ea typeface="+mj-ea"/>
              </a:rPr>
              <a:t>数据项是数据的最小组成单位</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若千个数据项可以组成一个数据结构。数据字典通过对数据项和数据结构的定义来描述数据流和数据存储的逻辑内容。</a:t>
            </a:r>
          </a:p>
          <a:p>
            <a:pPr indent="457200"/>
            <a:r>
              <a:rPr lang="zh-CN" altLang="en-US" sz="2000" b="1" dirty="0">
                <a:solidFill>
                  <a:srgbClr val="333333"/>
                </a:solidFill>
                <a:latin typeface="Times New Roman" panose="02020603050405020304" pitchFamily="18" charset="0"/>
                <a:ea typeface="+mj-ea"/>
              </a:rPr>
              <a:t>数据字典的作用</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数据字典是关于数据库中数据的描述</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在需求分析阶段建立，是下一步进行概念设计的基础</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并在数据库设计过程中不断修改、充实、完善</a:t>
            </a:r>
            <a:r>
              <a:rPr lang="zh-CN" altLang="en-US" sz="2000" b="1" dirty="0" smtClean="0">
                <a:solidFill>
                  <a:srgbClr val="333333"/>
                </a:solidFill>
                <a:latin typeface="Times New Roman" panose="02020603050405020304" pitchFamily="18" charset="0"/>
                <a:ea typeface="+mj-ea"/>
              </a:rPr>
              <a:t>。</a:t>
            </a:r>
            <a:endParaRPr lang="zh-CN" altLang="en-US" sz="2000" b="1" dirty="0">
              <a:solidFill>
                <a:srgbClr val="333333"/>
              </a:solidFill>
              <a:latin typeface="Times New Roman" panose="02020603050405020304" pitchFamily="18" charset="0"/>
              <a:ea typeface="+mj-ea"/>
            </a:endParaRPr>
          </a:p>
        </p:txBody>
      </p:sp>
    </p:spTree>
    <p:extLst>
      <p:ext uri="{BB962C8B-B14F-4D97-AF65-F5344CB8AC3E}">
        <p14:creationId xmlns:p14="http://schemas.microsoft.com/office/powerpoint/2010/main" val="265250182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47" presetClass="entr" presetSubtype="0" fill="hold" grpId="0" nodeType="clickEffect">
                                  <p:stCondLst>
                                    <p:cond delay="5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8"/>
                  </p:tgtEl>
                </p:cond>
              </p:nextCondLst>
            </p:seq>
          </p:childTnLst>
        </p:cTn>
      </p:par>
    </p:tnLst>
    <p:bldLst>
      <p:bldP spid="3" grpId="0"/>
      <p:bldP spid="8"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375180A-9AB0-422C-82C3-1ACB04171484}"/>
              </a:ext>
            </a:extLst>
          </p:cNvPr>
          <p:cNvSpPr txBox="1"/>
          <p:nvPr/>
        </p:nvSpPr>
        <p:spPr>
          <a:xfrm>
            <a:off x="4977745" y="3075057"/>
            <a:ext cx="2236510" cy="707886"/>
          </a:xfrm>
          <a:prstGeom prst="rect">
            <a:avLst/>
          </a:prstGeom>
          <a:noFill/>
        </p:spPr>
        <p:txBody>
          <a:bodyPr wrap="none" rtlCol="0">
            <a:spAutoFit/>
          </a:bodyPr>
          <a:lstStyle/>
          <a:p>
            <a:r>
              <a:rPr lang="zh-CN" altLang="en-US" sz="4000" b="1" dirty="0">
                <a:solidFill>
                  <a:schemeClr val="bg1"/>
                </a:solidFill>
                <a:latin typeface="Times New Roman" panose="02020603050405020304" pitchFamily="18" charset="0"/>
                <a:ea typeface="华文中宋" panose="02010600040101010101" pitchFamily="2" charset="-122"/>
              </a:rPr>
              <a:t>谢谢观赏</a:t>
            </a:r>
          </a:p>
        </p:txBody>
      </p:sp>
    </p:spTree>
    <p:extLst>
      <p:ext uri="{BB962C8B-B14F-4D97-AF65-F5344CB8AC3E}">
        <p14:creationId xmlns:p14="http://schemas.microsoft.com/office/powerpoint/2010/main" val="1704475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8658658" y="3844265"/>
            <a:ext cx="2880320" cy="203132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smtClean="0">
                <a:latin typeface="Times New Roman" panose="02020603050405020304" pitchFamily="18" charset="0"/>
              </a:rPr>
              <a:t>数据项</a:t>
            </a:r>
            <a:endParaRPr lang="en-US" altLang="zh-CN" sz="1800" dirty="0" smtClean="0">
              <a:latin typeface="Times New Roman" panose="02020603050405020304" pitchFamily="18" charset="0"/>
            </a:endParaRPr>
          </a:p>
          <a:p>
            <a:pPr indent="0" eaLnBrk="1" hangingPunct="1">
              <a:spcBef>
                <a:spcPct val="50000"/>
              </a:spcBef>
              <a:buSzTx/>
              <a:buFont typeface="Arial" panose="020B0604020202020204" pitchFamily="34" charset="0"/>
              <a:buNone/>
            </a:pPr>
            <a:r>
              <a:rPr lang="zh-CN" altLang="en-US" sz="1800" dirty="0" smtClean="0">
                <a:latin typeface="Times New Roman" panose="02020603050405020304" pitchFamily="18" charset="0"/>
              </a:rPr>
              <a:t>数据结构</a:t>
            </a:r>
            <a:endParaRPr lang="en-US" altLang="zh-CN" sz="1800" dirty="0" smtClean="0">
              <a:latin typeface="Times New Roman" panose="02020603050405020304" pitchFamily="18" charset="0"/>
            </a:endParaRPr>
          </a:p>
          <a:p>
            <a:pPr indent="0" eaLnBrk="1" hangingPunct="1">
              <a:spcBef>
                <a:spcPct val="50000"/>
              </a:spcBef>
              <a:buSzTx/>
              <a:buFont typeface="Arial" panose="020B0604020202020204" pitchFamily="34" charset="0"/>
              <a:buNone/>
            </a:pPr>
            <a:r>
              <a:rPr lang="zh-CN" altLang="en-US" sz="1800" dirty="0" smtClean="0">
                <a:latin typeface="Times New Roman" panose="02020603050405020304" pitchFamily="18" charset="0"/>
              </a:rPr>
              <a:t>数据流</a:t>
            </a:r>
            <a:endParaRPr lang="en-US" altLang="zh-CN" sz="1800" dirty="0" smtClean="0">
              <a:latin typeface="Times New Roman" panose="02020603050405020304" pitchFamily="18" charset="0"/>
            </a:endParaRPr>
          </a:p>
          <a:p>
            <a:pPr indent="0" eaLnBrk="1" hangingPunct="1">
              <a:spcBef>
                <a:spcPct val="50000"/>
              </a:spcBef>
              <a:buSzTx/>
              <a:buFont typeface="Arial" panose="020B0604020202020204" pitchFamily="34" charset="0"/>
              <a:buNone/>
            </a:pPr>
            <a:r>
              <a:rPr lang="zh-CN" altLang="en-US" sz="1800" dirty="0" smtClean="0">
                <a:latin typeface="Times New Roman" panose="02020603050405020304" pitchFamily="18" charset="0"/>
              </a:rPr>
              <a:t>数据处理</a:t>
            </a:r>
            <a:endParaRPr lang="en-US" altLang="zh-CN" sz="1800" dirty="0" smtClean="0">
              <a:latin typeface="Times New Roman" panose="02020603050405020304" pitchFamily="18" charset="0"/>
            </a:endParaRPr>
          </a:p>
          <a:p>
            <a:pPr indent="0" eaLnBrk="1" hangingPunct="1">
              <a:spcBef>
                <a:spcPct val="50000"/>
              </a:spcBef>
              <a:buSzTx/>
              <a:buFont typeface="Arial" panose="020B0604020202020204" pitchFamily="34" charset="0"/>
              <a:buNone/>
            </a:pPr>
            <a:r>
              <a:rPr lang="zh-CN" altLang="en-US" sz="1800" dirty="0" smtClean="0">
                <a:latin typeface="Times New Roman" panose="02020603050405020304" pitchFamily="18" charset="0"/>
              </a:rPr>
              <a:t>存储过程</a:t>
            </a:r>
            <a:endParaRPr lang="zh-CN" altLang="en-US" sz="1800" dirty="0">
              <a:latin typeface="Times New Roman" panose="02020603050405020304" pitchFamily="18" charset="0"/>
            </a:endParaRPr>
          </a:p>
        </p:txBody>
      </p:sp>
      <p:sp>
        <p:nvSpPr>
          <p:cNvPr id="13" name="任意多边形: 形状 12">
            <a:extLst>
              <a:ext uri="{FF2B5EF4-FFF2-40B4-BE49-F238E27FC236}">
                <a16:creationId xmlns:a16="http://schemas.microsoft.com/office/drawing/2014/main" id="{99D8EAD5-11E6-46B6-8B25-E2C28D652F37}"/>
              </a:ext>
            </a:extLst>
          </p:cNvPr>
          <p:cNvSpPr/>
          <p:nvPr/>
        </p:nvSpPr>
        <p:spPr>
          <a:xfrm>
            <a:off x="3948328" y="3445972"/>
            <a:ext cx="900000" cy="91440"/>
          </a:xfrm>
          <a:custGeom>
            <a:avLst/>
            <a:gdLst>
              <a:gd name="connsiteX0" fmla="*/ 0 w 271118"/>
              <a:gd name="connsiteY0" fmla="*/ 45720 h 91440"/>
              <a:gd name="connsiteX1" fmla="*/ 271118 w 271118"/>
              <a:gd name="connsiteY1" fmla="*/ 45720 h 91440"/>
            </a:gdLst>
            <a:ahLst/>
            <a:cxnLst>
              <a:cxn ang="0">
                <a:pos x="connsiteX0" y="connsiteY0"/>
              </a:cxn>
              <a:cxn ang="0">
                <a:pos x="connsiteX1" y="connsiteY1"/>
              </a:cxn>
            </a:cxnLst>
            <a:rect l="l" t="t" r="r" b="b"/>
            <a:pathLst>
              <a:path w="271118" h="91440">
                <a:moveTo>
                  <a:pt x="0" y="45720"/>
                </a:moveTo>
                <a:lnTo>
                  <a:pt x="271118" y="4572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41481" tIns="38942" rIns="141482" bIns="38943"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11" name="任意多边形: 形状 10">
            <a:extLst>
              <a:ext uri="{FF2B5EF4-FFF2-40B4-BE49-F238E27FC236}">
                <a16:creationId xmlns:a16="http://schemas.microsoft.com/office/drawing/2014/main" id="{9C71B116-46FD-41C2-98F5-9F83B29F9F6D}"/>
              </a:ext>
            </a:extLst>
          </p:cNvPr>
          <p:cNvSpPr/>
          <p:nvPr/>
        </p:nvSpPr>
        <p:spPr>
          <a:xfrm>
            <a:off x="3945949" y="3494451"/>
            <a:ext cx="900000" cy="1365477"/>
          </a:xfrm>
          <a:custGeom>
            <a:avLst/>
            <a:gdLst>
              <a:gd name="connsiteX0" fmla="*/ 0 w 271118"/>
              <a:gd name="connsiteY0" fmla="*/ 0 h 1121469"/>
              <a:gd name="connsiteX1" fmla="*/ 135559 w 271118"/>
              <a:gd name="connsiteY1" fmla="*/ 0 h 1121469"/>
              <a:gd name="connsiteX2" fmla="*/ 135559 w 271118"/>
              <a:gd name="connsiteY2" fmla="*/ 1121469 h 1121469"/>
              <a:gd name="connsiteX3" fmla="*/ 271118 w 271118"/>
              <a:gd name="connsiteY3" fmla="*/ 1121469 h 1121469"/>
            </a:gdLst>
            <a:ahLst/>
            <a:cxnLst>
              <a:cxn ang="0">
                <a:pos x="connsiteX0" y="connsiteY0"/>
              </a:cxn>
              <a:cxn ang="0">
                <a:pos x="connsiteX1" y="connsiteY1"/>
              </a:cxn>
              <a:cxn ang="0">
                <a:pos x="connsiteX2" y="connsiteY2"/>
              </a:cxn>
              <a:cxn ang="0">
                <a:pos x="connsiteX3" y="connsiteY3"/>
              </a:cxn>
            </a:cxnLst>
            <a:rect l="l" t="t" r="r" b="b"/>
            <a:pathLst>
              <a:path w="271118" h="1121469">
                <a:moveTo>
                  <a:pt x="0" y="0"/>
                </a:moveTo>
                <a:lnTo>
                  <a:pt x="135559" y="0"/>
                </a:lnTo>
                <a:lnTo>
                  <a:pt x="135559" y="1121469"/>
                </a:lnTo>
                <a:lnTo>
                  <a:pt x="271118" y="1121469"/>
                </a:lnTo>
              </a:path>
            </a:pathLst>
          </a:custGeom>
          <a:noFill/>
          <a:ln w="28575">
            <a:solidFill>
              <a:srgbClr val="00B05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9415" tIns="531890" rIns="119415" bIns="531891" numCol="1" spcCol="1270" anchor="ctr" anchorCtr="0">
            <a:noAutofit/>
          </a:bodyPr>
          <a:lstStyle/>
          <a:p>
            <a:pPr marL="0" lvl="0" indent="0" algn="ctr" defTabSz="889000">
              <a:lnSpc>
                <a:spcPct val="90000"/>
              </a:lnSpc>
              <a:spcBef>
                <a:spcPct val="0"/>
              </a:spcBef>
              <a:spcAft>
                <a:spcPct val="35000"/>
              </a:spcAft>
              <a:buNone/>
            </a:pPr>
            <a:endParaRPr lang="zh-CN" altLang="en-US" sz="2000" b="1" kern="1200">
              <a:solidFill>
                <a:srgbClr val="FF0000"/>
              </a:solidFill>
            </a:endParaRPr>
          </a:p>
        </p:txBody>
      </p:sp>
      <p:sp>
        <p:nvSpPr>
          <p:cNvPr id="14" name="任意多边形: 形状 13">
            <a:extLst>
              <a:ext uri="{FF2B5EF4-FFF2-40B4-BE49-F238E27FC236}">
                <a16:creationId xmlns:a16="http://schemas.microsoft.com/office/drawing/2014/main" id="{3C396F0F-97C3-404B-84AA-BE1EDBE33E23}"/>
              </a:ext>
            </a:extLst>
          </p:cNvPr>
          <p:cNvSpPr/>
          <p:nvPr/>
        </p:nvSpPr>
        <p:spPr>
          <a:xfrm>
            <a:off x="3945949" y="2128971"/>
            <a:ext cx="900000" cy="1359962"/>
          </a:xfrm>
          <a:custGeom>
            <a:avLst/>
            <a:gdLst>
              <a:gd name="connsiteX0" fmla="*/ 0 w 271118"/>
              <a:gd name="connsiteY0" fmla="*/ 1121469 h 1121469"/>
              <a:gd name="connsiteX1" fmla="*/ 135559 w 271118"/>
              <a:gd name="connsiteY1" fmla="*/ 1121469 h 1121469"/>
              <a:gd name="connsiteX2" fmla="*/ 135559 w 271118"/>
              <a:gd name="connsiteY2" fmla="*/ 0 h 1121469"/>
              <a:gd name="connsiteX3" fmla="*/ 271118 w 271118"/>
              <a:gd name="connsiteY3" fmla="*/ 0 h 1121469"/>
            </a:gdLst>
            <a:ahLst/>
            <a:cxnLst>
              <a:cxn ang="0">
                <a:pos x="connsiteX0" y="connsiteY0"/>
              </a:cxn>
              <a:cxn ang="0">
                <a:pos x="connsiteX1" y="connsiteY1"/>
              </a:cxn>
              <a:cxn ang="0">
                <a:pos x="connsiteX2" y="connsiteY2"/>
              </a:cxn>
              <a:cxn ang="0">
                <a:pos x="connsiteX3" y="connsiteY3"/>
              </a:cxn>
            </a:cxnLst>
            <a:rect l="l" t="t" r="r" b="b"/>
            <a:pathLst>
              <a:path w="271118" h="1121469">
                <a:moveTo>
                  <a:pt x="0" y="1121469"/>
                </a:moveTo>
                <a:lnTo>
                  <a:pt x="135559" y="1121469"/>
                </a:lnTo>
                <a:lnTo>
                  <a:pt x="135559" y="0"/>
                </a:lnTo>
                <a:lnTo>
                  <a:pt x="271118" y="0"/>
                </a:lnTo>
              </a:path>
            </a:pathLst>
          </a:custGeom>
          <a:noFill/>
          <a:ln w="28575">
            <a:solidFill>
              <a:srgbClr val="00B05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9415" tIns="531891" rIns="119415" bIns="531890" numCol="1" spcCol="1270" anchor="ctr" anchorCtr="0">
            <a:noAutofit/>
          </a:bodyPr>
          <a:lstStyle/>
          <a:p>
            <a:pPr marL="0" lvl="0" indent="0" algn="ctr" defTabSz="889000">
              <a:lnSpc>
                <a:spcPct val="90000"/>
              </a:lnSpc>
              <a:spcBef>
                <a:spcPct val="0"/>
              </a:spcBef>
              <a:spcAft>
                <a:spcPct val="35000"/>
              </a:spcAft>
              <a:buNone/>
            </a:pPr>
            <a:endParaRPr lang="zh-CN" altLang="en-US" sz="2000" b="1" kern="1200">
              <a:solidFill>
                <a:srgbClr val="FF0000"/>
              </a:solidFill>
            </a:endParaRPr>
          </a:p>
        </p:txBody>
      </p:sp>
      <p:sp>
        <p:nvSpPr>
          <p:cNvPr id="16" name="任意多边形: 形状 15">
            <a:extLst>
              <a:ext uri="{FF2B5EF4-FFF2-40B4-BE49-F238E27FC236}">
                <a16:creationId xmlns:a16="http://schemas.microsoft.com/office/drawing/2014/main" id="{F3EBFE17-2A04-4BDF-ADFC-62A42EE23AE6}"/>
              </a:ext>
            </a:extLst>
          </p:cNvPr>
          <p:cNvSpPr/>
          <p:nvPr/>
        </p:nvSpPr>
        <p:spPr>
          <a:xfrm>
            <a:off x="4865839" y="1840971"/>
            <a:ext cx="3678433" cy="576000"/>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rgbClr val="0071C1"/>
                </a:solidFill>
                <a:latin typeface="Times New Roman" panose="02020603050405020304" pitchFamily="18" charset="0"/>
                <a:cs typeface="Times New Roman" panose="02020603050405020304" pitchFamily="18" charset="0"/>
              </a:rPr>
              <a:t>需求分析的任务</a:t>
            </a:r>
          </a:p>
        </p:txBody>
      </p:sp>
      <p:sp>
        <p:nvSpPr>
          <p:cNvPr id="17" name="任意多边形: 形状 16">
            <a:extLst>
              <a:ext uri="{FF2B5EF4-FFF2-40B4-BE49-F238E27FC236}">
                <a16:creationId xmlns:a16="http://schemas.microsoft.com/office/drawing/2014/main" id="{10FBF008-6E3E-4D1B-91E9-0C5BA4CBBC04}"/>
              </a:ext>
            </a:extLst>
          </p:cNvPr>
          <p:cNvSpPr/>
          <p:nvPr/>
        </p:nvSpPr>
        <p:spPr>
          <a:xfrm>
            <a:off x="4865839" y="3203692"/>
            <a:ext cx="3678433" cy="576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chemeClr val="tx1"/>
                </a:solidFill>
                <a:latin typeface="Times New Roman" panose="02020603050405020304" pitchFamily="18" charset="0"/>
              </a:rPr>
              <a:t>需求分析</a:t>
            </a:r>
            <a:r>
              <a:rPr lang="zh-CN" altLang="en-US" sz="2000" b="1" dirty="0" smtClean="0">
                <a:solidFill>
                  <a:schemeClr val="tx1"/>
                </a:solidFill>
                <a:latin typeface="Times New Roman" panose="02020603050405020304" pitchFamily="18" charset="0"/>
              </a:rPr>
              <a:t>的</a:t>
            </a:r>
            <a:r>
              <a:rPr lang="zh-CN" altLang="en-US" sz="2000" b="1" dirty="0">
                <a:solidFill>
                  <a:schemeClr val="tx1"/>
                </a:solidFill>
                <a:latin typeface="Times New Roman" panose="02020603050405020304" pitchFamily="18" charset="0"/>
              </a:rPr>
              <a:t>方法</a:t>
            </a:r>
          </a:p>
        </p:txBody>
      </p:sp>
      <p:sp>
        <p:nvSpPr>
          <p:cNvPr id="18" name="任意多边形: 形状 17">
            <a:extLst>
              <a:ext uri="{FF2B5EF4-FFF2-40B4-BE49-F238E27FC236}">
                <a16:creationId xmlns:a16="http://schemas.microsoft.com/office/drawing/2014/main" id="{4F2B87D4-D960-4F9C-8C0D-46581EA3EFA3}"/>
              </a:ext>
            </a:extLst>
          </p:cNvPr>
          <p:cNvSpPr/>
          <p:nvPr/>
        </p:nvSpPr>
        <p:spPr>
          <a:xfrm>
            <a:off x="4865839" y="4571928"/>
            <a:ext cx="3678433" cy="576000"/>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rgbClr val="0071C1"/>
                </a:solidFill>
              </a:rPr>
              <a:t>数据字典</a:t>
            </a:r>
            <a:endParaRPr lang="zh-CN" altLang="en-US" sz="2000" b="1" kern="1200" dirty="0">
              <a:solidFill>
                <a:srgbClr val="0071C1"/>
              </a:solidFill>
            </a:endParaRPr>
          </a:p>
        </p:txBody>
      </p:sp>
      <p:grpSp>
        <p:nvGrpSpPr>
          <p:cNvPr id="28" name="组合 27">
            <a:extLst>
              <a:ext uri="{FF2B5EF4-FFF2-40B4-BE49-F238E27FC236}">
                <a16:creationId xmlns:a16="http://schemas.microsoft.com/office/drawing/2014/main" id="{DB66B8C6-4CEB-44E6-B2F1-14EAD1F239CA}"/>
              </a:ext>
            </a:extLst>
          </p:cNvPr>
          <p:cNvGrpSpPr/>
          <p:nvPr/>
        </p:nvGrpSpPr>
        <p:grpSpPr>
          <a:xfrm>
            <a:off x="3281897" y="1840970"/>
            <a:ext cx="728754" cy="3306957"/>
            <a:chOff x="954466" y="2199699"/>
            <a:chExt cx="728755" cy="3306957"/>
          </a:xfrm>
        </p:grpSpPr>
        <p:sp>
          <p:nvSpPr>
            <p:cNvPr id="15" name="任意多边形: 形状 14">
              <a:extLst>
                <a:ext uri="{FF2B5EF4-FFF2-40B4-BE49-F238E27FC236}">
                  <a16:creationId xmlns:a16="http://schemas.microsoft.com/office/drawing/2014/main" id="{DE4A9EA0-9256-47F2-B3AA-77975EB5A88E}"/>
                </a:ext>
              </a:extLst>
            </p:cNvPr>
            <p:cNvSpPr/>
            <p:nvPr/>
          </p:nvSpPr>
          <p:spPr>
            <a:xfrm rot="16200000">
              <a:off x="-339013" y="3493178"/>
              <a:ext cx="3306957" cy="720000"/>
            </a:xfrm>
            <a:custGeom>
              <a:avLst/>
              <a:gdLst>
                <a:gd name="connsiteX0" fmla="*/ 0 w 2730956"/>
                <a:gd name="connsiteY0" fmla="*/ 0 h 775026"/>
                <a:gd name="connsiteX1" fmla="*/ 2730956 w 2730956"/>
                <a:gd name="connsiteY1" fmla="*/ 0 h 775026"/>
                <a:gd name="connsiteX2" fmla="*/ 2730956 w 2730956"/>
                <a:gd name="connsiteY2" fmla="*/ 775026 h 775026"/>
                <a:gd name="connsiteX3" fmla="*/ 0 w 2730956"/>
                <a:gd name="connsiteY3" fmla="*/ 775026 h 775026"/>
                <a:gd name="connsiteX4" fmla="*/ 0 w 2730956"/>
                <a:gd name="connsiteY4" fmla="*/ 0 h 77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956" h="775026">
                  <a:moveTo>
                    <a:pt x="0" y="0"/>
                  </a:moveTo>
                  <a:lnTo>
                    <a:pt x="2730956" y="0"/>
                  </a:lnTo>
                  <a:lnTo>
                    <a:pt x="2730956" y="775026"/>
                  </a:lnTo>
                  <a:lnTo>
                    <a:pt x="0" y="775026"/>
                  </a:lnTo>
                  <a:lnTo>
                    <a:pt x="0" y="0"/>
                  </a:lnTo>
                  <a:close/>
                </a:path>
              </a:pathLst>
            </a:custGeom>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zh-CN" altLang="en-US" sz="2000" b="1" kern="1200" dirty="0">
                <a:solidFill>
                  <a:schemeClr val="tx1"/>
                </a:solidFill>
              </a:endParaRPr>
            </a:p>
          </p:txBody>
        </p:sp>
        <p:sp>
          <p:nvSpPr>
            <p:cNvPr id="27" name="文本框 26">
              <a:extLst>
                <a:ext uri="{FF2B5EF4-FFF2-40B4-BE49-F238E27FC236}">
                  <a16:creationId xmlns:a16="http://schemas.microsoft.com/office/drawing/2014/main" id="{3039594A-AB0B-4F12-B45F-DD14052DF9AB}"/>
                </a:ext>
              </a:extLst>
            </p:cNvPr>
            <p:cNvSpPr txBox="1"/>
            <p:nvPr/>
          </p:nvSpPr>
          <p:spPr>
            <a:xfrm>
              <a:off x="1075993" y="2681316"/>
              <a:ext cx="607228" cy="2246769"/>
            </a:xfrm>
            <a:prstGeom prst="rect">
              <a:avLst/>
            </a:prstGeom>
            <a:noFill/>
          </p:spPr>
          <p:txBody>
            <a:bodyPr wrap="square" rtlCol="0">
              <a:spAutoFit/>
            </a:bodyPr>
            <a:lstStyle/>
            <a:p>
              <a:r>
                <a:rPr lang="zh-CN" altLang="en-US" sz="2000" b="1" dirty="0" smtClean="0">
                  <a:latin typeface="+mj-ea"/>
                  <a:ea typeface="+mj-ea"/>
                </a:rPr>
                <a:t>需</a:t>
              </a:r>
              <a:endParaRPr lang="en-US" altLang="zh-CN" sz="2000" b="1" dirty="0" smtClean="0">
                <a:latin typeface="+mj-ea"/>
                <a:ea typeface="+mj-ea"/>
              </a:endParaRPr>
            </a:p>
            <a:p>
              <a:endParaRPr lang="en-US" altLang="zh-CN" sz="2000" b="1" dirty="0">
                <a:latin typeface="+mj-ea"/>
                <a:ea typeface="+mj-ea"/>
              </a:endParaRPr>
            </a:p>
            <a:p>
              <a:r>
                <a:rPr lang="zh-CN" altLang="en-US" sz="2000" b="1" dirty="0" smtClean="0">
                  <a:latin typeface="+mj-ea"/>
                  <a:ea typeface="+mj-ea"/>
                </a:rPr>
                <a:t>求</a:t>
              </a:r>
              <a:endParaRPr lang="en-US" altLang="zh-CN" sz="2000" b="1" dirty="0" smtClean="0">
                <a:latin typeface="+mj-ea"/>
                <a:ea typeface="+mj-ea"/>
              </a:endParaRPr>
            </a:p>
            <a:p>
              <a:endParaRPr lang="en-US" altLang="zh-CN" sz="2000" b="1" dirty="0">
                <a:latin typeface="+mj-ea"/>
                <a:ea typeface="+mj-ea"/>
              </a:endParaRPr>
            </a:p>
            <a:p>
              <a:r>
                <a:rPr lang="zh-CN" altLang="en-US" sz="2000" b="1" dirty="0" smtClean="0">
                  <a:latin typeface="+mj-ea"/>
                  <a:ea typeface="+mj-ea"/>
                </a:rPr>
                <a:t>分</a:t>
              </a:r>
              <a:endParaRPr lang="en-US" altLang="zh-CN" sz="2000" b="1" dirty="0" smtClean="0">
                <a:latin typeface="+mj-ea"/>
                <a:ea typeface="+mj-ea"/>
              </a:endParaRPr>
            </a:p>
            <a:p>
              <a:endParaRPr lang="en-US" altLang="zh-CN" sz="2000" b="1" dirty="0">
                <a:latin typeface="+mj-ea"/>
                <a:ea typeface="+mj-ea"/>
              </a:endParaRPr>
            </a:p>
            <a:p>
              <a:r>
                <a:rPr lang="zh-CN" altLang="en-US" sz="2000" b="1" dirty="0" smtClean="0">
                  <a:latin typeface="+mj-ea"/>
                  <a:ea typeface="+mj-ea"/>
                </a:rPr>
                <a:t>析</a:t>
              </a:r>
              <a:endParaRPr lang="zh-CN" altLang="en-US" sz="2000" b="1" baseline="0" dirty="0">
                <a:latin typeface="+mj-ea"/>
                <a:ea typeface="+mj-ea"/>
              </a:endParaRPr>
            </a:p>
          </p:txBody>
        </p:sp>
      </p:grpSp>
      <p:sp>
        <p:nvSpPr>
          <p:cNvPr id="26" name="文本框 25">
            <a:extLst>
              <a:ext uri="{FF2B5EF4-FFF2-40B4-BE49-F238E27FC236}">
                <a16:creationId xmlns:a16="http://schemas.microsoft.com/office/drawing/2014/main" id="{7CAFAF13-0335-4489-9245-908565007DE1}"/>
              </a:ext>
            </a:extLst>
          </p:cNvPr>
          <p:cNvSpPr txBox="1"/>
          <p:nvPr/>
        </p:nvSpPr>
        <p:spPr>
          <a:xfrm>
            <a:off x="4529826" y="241017"/>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pic>
        <p:nvPicPr>
          <p:cNvPr id="2" name="Voic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20824" y="3225800"/>
            <a:ext cx="406400" cy="406400"/>
          </a:xfrm>
          <a:prstGeom prst="rect">
            <a:avLst/>
          </a:prstGeom>
        </p:spPr>
      </p:pic>
      <p:sp>
        <p:nvSpPr>
          <p:cNvPr id="35"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1271464" y="348738"/>
            <a:ext cx="313419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smtClean="0">
                <a:solidFill>
                  <a:srgbClr val="FFFF00"/>
                </a:solidFill>
                <a:latin typeface="Times New Roman" panose="02020603050405020304" pitchFamily="18" charset="0"/>
              </a:rPr>
              <a:t>数据库设计的初始阶段</a:t>
            </a:r>
            <a:endParaRPr lang="zh-CN" altLang="en-US" sz="1800" dirty="0">
              <a:solidFill>
                <a:srgbClr val="FFFF00"/>
              </a:solidFill>
              <a:latin typeface="Times New Roman" panose="02020603050405020304" pitchFamily="18" charset="0"/>
            </a:endParaRPr>
          </a:p>
        </p:txBody>
      </p:sp>
      <p:sp>
        <p:nvSpPr>
          <p:cNvPr id="37"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4507531" y="3278572"/>
            <a:ext cx="2495028"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smtClean="0">
                <a:solidFill>
                  <a:srgbClr val="FF0000"/>
                </a:solidFill>
                <a:latin typeface="Times New Roman" panose="02020603050405020304" pitchFamily="18" charset="0"/>
              </a:rPr>
              <a:t>数据库设计的基础</a:t>
            </a:r>
            <a:endParaRPr lang="zh-CN" altLang="en-US" sz="1800" dirty="0">
              <a:solidFill>
                <a:srgbClr val="FF0000"/>
              </a:solidFill>
              <a:latin typeface="Times New Roman" panose="02020603050405020304" pitchFamily="18" charset="0"/>
            </a:endParaRPr>
          </a:p>
        </p:txBody>
      </p:sp>
      <p:sp>
        <p:nvSpPr>
          <p:cNvPr id="38"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8198216" y="1933123"/>
            <a:ext cx="4079776"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收集</a:t>
            </a:r>
            <a:r>
              <a:rPr lang="zh-CN" altLang="en-US" sz="1800" dirty="0" smtClean="0">
                <a:solidFill>
                  <a:srgbClr val="FF0000"/>
                </a:solidFill>
                <a:latin typeface="Times New Roman" panose="02020603050405020304" pitchFamily="18" charset="0"/>
              </a:rPr>
              <a:t>数用户</a:t>
            </a:r>
            <a:r>
              <a:rPr lang="zh-CN" altLang="en-US" sz="1800" dirty="0" smtClean="0">
                <a:solidFill>
                  <a:srgbClr val="FF0000"/>
                </a:solidFill>
                <a:latin typeface="Times New Roman" panose="02020603050405020304" pitchFamily="18" charset="0"/>
              </a:rPr>
              <a:t>的信息内容</a:t>
            </a:r>
            <a:r>
              <a:rPr lang="zh-CN" altLang="en-US" sz="1800" dirty="0">
                <a:solidFill>
                  <a:srgbClr val="FF0000"/>
                </a:solidFill>
                <a:latin typeface="Times New Roman" panose="02020603050405020304" pitchFamily="18" charset="0"/>
              </a:rPr>
              <a:t>和处理要求</a:t>
            </a:r>
          </a:p>
        </p:txBody>
      </p:sp>
      <p:sp>
        <p:nvSpPr>
          <p:cNvPr id="40"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9016094" y="1944305"/>
            <a:ext cx="2293516"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规格化和分析</a:t>
            </a:r>
          </a:p>
        </p:txBody>
      </p:sp>
      <p:sp>
        <p:nvSpPr>
          <p:cNvPr id="42"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4436858" y="3275926"/>
            <a:ext cx="2293516"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smtClean="0">
                <a:solidFill>
                  <a:srgbClr val="FF0000"/>
                </a:solidFill>
                <a:latin typeface="Times New Roman" panose="02020603050405020304" pitchFamily="18" charset="0"/>
              </a:rPr>
              <a:t>需求分析不好</a:t>
            </a:r>
            <a:endParaRPr lang="zh-CN" altLang="en-US" sz="1800" dirty="0">
              <a:solidFill>
                <a:srgbClr val="FF0000"/>
              </a:solidFill>
              <a:latin typeface="Times New Roman" panose="02020603050405020304" pitchFamily="18" charset="0"/>
            </a:endParaRPr>
          </a:p>
        </p:txBody>
      </p:sp>
      <p:sp>
        <p:nvSpPr>
          <p:cNvPr id="44"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7943664" y="3281208"/>
            <a:ext cx="2293516"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smtClean="0">
                <a:solidFill>
                  <a:srgbClr val="FF0000"/>
                </a:solidFill>
                <a:latin typeface="Times New Roman" panose="02020603050405020304" pitchFamily="18" charset="0"/>
              </a:rPr>
              <a:t>数据库设计返工</a:t>
            </a:r>
            <a:endParaRPr lang="zh-CN" altLang="en-US" sz="1800" dirty="0">
              <a:solidFill>
                <a:srgbClr val="FF0000"/>
              </a:solidFill>
              <a:latin typeface="Times New Roman" panose="02020603050405020304" pitchFamily="18" charset="0"/>
            </a:endParaRPr>
          </a:p>
        </p:txBody>
      </p:sp>
      <p:grpSp>
        <p:nvGrpSpPr>
          <p:cNvPr id="9" name="组合 8"/>
          <p:cNvGrpSpPr/>
          <p:nvPr/>
        </p:nvGrpSpPr>
        <p:grpSpPr>
          <a:xfrm>
            <a:off x="6575512" y="3110469"/>
            <a:ext cx="1368152" cy="382797"/>
            <a:chOff x="5735960" y="839257"/>
            <a:chExt cx="1368152" cy="382797"/>
          </a:xfrm>
        </p:grpSpPr>
        <p:cxnSp>
          <p:nvCxnSpPr>
            <p:cNvPr id="43" name="直接箭头连接符 42">
              <a:extLst>
                <a:ext uri="{FF2B5EF4-FFF2-40B4-BE49-F238E27FC236}">
                  <a16:creationId xmlns:a16="http://schemas.microsoft.com/office/drawing/2014/main" id="{6806701D-334A-427D-8BF0-761137F0BDED}"/>
                </a:ext>
              </a:extLst>
            </p:cNvPr>
            <p:cNvCxnSpPr>
              <a:cxnSpLocks/>
            </p:cNvCxnSpPr>
            <p:nvPr/>
          </p:nvCxnSpPr>
          <p:spPr bwMode="auto">
            <a:xfrm>
              <a:off x="5807968" y="1222054"/>
              <a:ext cx="1296144" cy="0"/>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5735960" y="839257"/>
              <a:ext cx="1185775"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0071C1"/>
                  </a:solidFill>
                  <a:latin typeface="Times New Roman" panose="02020603050405020304" pitchFamily="18" charset="0"/>
                </a:rPr>
                <a:t>导致</a:t>
              </a:r>
            </a:p>
          </p:txBody>
        </p:sp>
      </p:grpSp>
      <p:sp>
        <p:nvSpPr>
          <p:cNvPr id="46"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8474768" y="3315772"/>
            <a:ext cx="288032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确保用户目标的一致性</a:t>
            </a:r>
          </a:p>
        </p:txBody>
      </p:sp>
      <p:sp>
        <p:nvSpPr>
          <p:cNvPr id="47"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8474768" y="4675262"/>
            <a:ext cx="2880320"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各类数据集合的描述</a:t>
            </a:r>
          </a:p>
        </p:txBody>
      </p:sp>
      <p:sp>
        <p:nvSpPr>
          <p:cNvPr id="23" name="左大括号 22"/>
          <p:cNvSpPr/>
          <p:nvPr/>
        </p:nvSpPr>
        <p:spPr bwMode="auto">
          <a:xfrm>
            <a:off x="8656054" y="3938136"/>
            <a:ext cx="360040" cy="1843584"/>
          </a:xfrm>
          <a:prstGeom prst="leftBrac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0" name="Text Box 1052">
            <a:extLst>
              <a:ext uri="{FF2B5EF4-FFF2-40B4-BE49-F238E27FC236}">
                <a16:creationId xmlns:a16="http://schemas.microsoft.com/office/drawing/2014/main" id="{94E680CD-CBD8-496A-8366-85951C3B0585}"/>
              </a:ext>
            </a:extLst>
          </p:cNvPr>
          <p:cNvSpPr txBox="1">
            <a:spLocks noChangeArrowheads="1"/>
          </p:cNvSpPr>
          <p:nvPr/>
        </p:nvSpPr>
        <p:spPr bwMode="auto">
          <a:xfrm>
            <a:off x="9916664" y="4675262"/>
            <a:ext cx="2084462" cy="36933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Font typeface="Arial" panose="020B0604020202020204" pitchFamily="34" charset="0"/>
              <a:buNone/>
            </a:pPr>
            <a:r>
              <a:rPr lang="zh-CN" altLang="en-US" sz="1800" dirty="0" smtClean="0">
                <a:solidFill>
                  <a:srgbClr val="FF0000"/>
                </a:solidFill>
                <a:latin typeface="Times New Roman" panose="02020603050405020304" pitchFamily="18" charset="0"/>
              </a:rPr>
              <a:t>规范和描述</a:t>
            </a:r>
            <a:endParaRPr lang="zh-CN" altLang="en-US" sz="180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755737830"/>
      </p:ext>
    </p:extLst>
  </p:cSld>
  <p:clrMapOvr>
    <a:masterClrMapping/>
  </p:clrMapOvr>
  <p:transition spd="slow" advTm="7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556"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fade">
                                      <p:cBhvr>
                                        <p:cTn id="9" dur="2000"/>
                                        <p:tgtEl>
                                          <p:spTgt spid="26"/>
                                        </p:tgtEl>
                                      </p:cBhvr>
                                    </p:animEffect>
                                  </p:childTnLst>
                                </p:cTn>
                              </p:par>
                              <p:par>
                                <p:cTn id="10" presetID="47" presetClass="entr" presetSubtype="0" fill="hold" grpId="0" nodeType="withEffect">
                                  <p:stCondLst>
                                    <p:cond delay="1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10" presetClass="exit" presetSubtype="0" fill="hold" grpId="1" nodeType="withEffect">
                                  <p:stCondLst>
                                    <p:cond delay="4200"/>
                                  </p:stCondLst>
                                  <p:childTnLst>
                                    <p:animEffect transition="out" filter="fade">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par>
                                <p:cTn id="18" presetID="22" presetClass="entr" presetSubtype="1" fill="hold" nodeType="withEffect">
                                  <p:stCondLst>
                                    <p:cond delay="480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1000"/>
                                        <p:tgtEl>
                                          <p:spTgt spid="28"/>
                                        </p:tgtEl>
                                      </p:cBhvr>
                                    </p:animEffect>
                                  </p:childTnLst>
                                </p:cTn>
                              </p:par>
                              <p:par>
                                <p:cTn id="21" presetID="26" presetClass="emph" presetSubtype="0" repeatCount="3000" fill="hold" nodeType="withEffect">
                                  <p:stCondLst>
                                    <p:cond delay="5800"/>
                                  </p:stCondLst>
                                  <p:childTnLst>
                                    <p:animEffect transition="out" filter="fade">
                                      <p:cBhvr>
                                        <p:cTn id="22" dur="500" tmFilter="0, 0; .2, .5; .8, .5; 1, 0"/>
                                        <p:tgtEl>
                                          <p:spTgt spid="28"/>
                                        </p:tgtEl>
                                      </p:cBhvr>
                                    </p:animEffect>
                                    <p:animScale>
                                      <p:cBhvr>
                                        <p:cTn id="23" dur="250" autoRev="1" fill="hold"/>
                                        <p:tgtEl>
                                          <p:spTgt spid="28"/>
                                        </p:tgtEl>
                                      </p:cBhvr>
                                      <p:by x="105000" y="105000"/>
                                    </p:animScale>
                                  </p:childTnLst>
                                </p:cTn>
                              </p:par>
                              <p:par>
                                <p:cTn id="24" presetID="47" presetClass="entr" presetSubtype="0" fill="hold" grpId="0" nodeType="withEffect">
                                  <p:stCondLst>
                                    <p:cond delay="910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par>
                                <p:cTn id="29" presetID="10" presetClass="exit" presetSubtype="0" fill="hold" grpId="1" nodeType="withEffect">
                                  <p:stCondLst>
                                    <p:cond delay="11000"/>
                                  </p:stCondLst>
                                  <p:childTnLst>
                                    <p:animEffect transition="out" filter="fade">
                                      <p:cBhvr>
                                        <p:cTn id="30" dur="500"/>
                                        <p:tgtEl>
                                          <p:spTgt spid="37"/>
                                        </p:tgtEl>
                                      </p:cBhvr>
                                    </p:animEffect>
                                    <p:set>
                                      <p:cBhvr>
                                        <p:cTn id="31" dur="1" fill="hold">
                                          <p:stCondLst>
                                            <p:cond delay="499"/>
                                          </p:stCondLst>
                                        </p:cTn>
                                        <p:tgtEl>
                                          <p:spTgt spid="37"/>
                                        </p:tgtEl>
                                        <p:attrNameLst>
                                          <p:attrName>style.visibility</p:attrName>
                                        </p:attrNameLst>
                                      </p:cBhvr>
                                      <p:to>
                                        <p:strVal val="hidden"/>
                                      </p:to>
                                    </p:set>
                                  </p:childTnLst>
                                </p:cTn>
                              </p:par>
                              <p:par>
                                <p:cTn id="32" presetID="22" presetClass="entr" presetSubtype="8" fill="hold" grpId="0" nodeType="withEffect">
                                  <p:stCondLst>
                                    <p:cond delay="1100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1000"/>
                                        <p:tgtEl>
                                          <p:spTgt spid="14"/>
                                        </p:tgtEl>
                                      </p:cBhvr>
                                    </p:animEffect>
                                  </p:childTnLst>
                                </p:cTn>
                              </p:par>
                              <p:par>
                                <p:cTn id="35" presetID="22" presetClass="entr" presetSubtype="8" fill="hold" grpId="0" nodeType="withEffect">
                                  <p:stCondLst>
                                    <p:cond delay="1220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1000"/>
                                        <p:tgtEl>
                                          <p:spTgt spid="16"/>
                                        </p:tgtEl>
                                      </p:cBhvr>
                                    </p:animEffect>
                                  </p:childTnLst>
                                </p:cTn>
                              </p:par>
                              <p:par>
                                <p:cTn id="38" presetID="47" presetClass="entr" presetSubtype="0" fill="hold" grpId="0" nodeType="withEffect">
                                  <p:stCondLst>
                                    <p:cond delay="1330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00"/>
                                        <p:tgtEl>
                                          <p:spTgt spid="38"/>
                                        </p:tgtEl>
                                      </p:cBhvr>
                                    </p:animEffect>
                                    <p:anim calcmode="lin" valueType="num">
                                      <p:cBhvr>
                                        <p:cTn id="41" dur="1000" fill="hold"/>
                                        <p:tgtEl>
                                          <p:spTgt spid="38"/>
                                        </p:tgtEl>
                                        <p:attrNameLst>
                                          <p:attrName>ppt_x</p:attrName>
                                        </p:attrNameLst>
                                      </p:cBhvr>
                                      <p:tavLst>
                                        <p:tav tm="0">
                                          <p:val>
                                            <p:strVal val="#ppt_x"/>
                                          </p:val>
                                        </p:tav>
                                        <p:tav tm="100000">
                                          <p:val>
                                            <p:strVal val="#ppt_x"/>
                                          </p:val>
                                        </p:tav>
                                      </p:tavLst>
                                    </p:anim>
                                    <p:anim calcmode="lin" valueType="num">
                                      <p:cBhvr>
                                        <p:cTn id="42" dur="1000" fill="hold"/>
                                        <p:tgtEl>
                                          <p:spTgt spid="38"/>
                                        </p:tgtEl>
                                        <p:attrNameLst>
                                          <p:attrName>ppt_y</p:attrName>
                                        </p:attrNameLst>
                                      </p:cBhvr>
                                      <p:tavLst>
                                        <p:tav tm="0">
                                          <p:val>
                                            <p:strVal val="#ppt_y-.1"/>
                                          </p:val>
                                        </p:tav>
                                        <p:tav tm="100000">
                                          <p:val>
                                            <p:strVal val="#ppt_y"/>
                                          </p:val>
                                        </p:tav>
                                      </p:tavLst>
                                    </p:anim>
                                  </p:childTnLst>
                                </p:cTn>
                              </p:par>
                              <p:par>
                                <p:cTn id="43" presetID="10" presetClass="exit" presetSubtype="0" fill="hold" grpId="1" nodeType="withEffect">
                                  <p:stCondLst>
                                    <p:cond delay="17100"/>
                                  </p:stCondLst>
                                  <p:childTnLst>
                                    <p:animEffect transition="out" filter="fade">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par>
                                <p:cTn id="46" presetID="47" presetClass="entr" presetSubtype="0" fill="hold" grpId="0" nodeType="withEffect">
                                  <p:stCondLst>
                                    <p:cond delay="1860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1000"/>
                                        <p:tgtEl>
                                          <p:spTgt spid="40"/>
                                        </p:tgtEl>
                                      </p:cBhvr>
                                    </p:animEffect>
                                    <p:anim calcmode="lin" valueType="num">
                                      <p:cBhvr>
                                        <p:cTn id="49" dur="1000" fill="hold"/>
                                        <p:tgtEl>
                                          <p:spTgt spid="40"/>
                                        </p:tgtEl>
                                        <p:attrNameLst>
                                          <p:attrName>ppt_x</p:attrName>
                                        </p:attrNameLst>
                                      </p:cBhvr>
                                      <p:tavLst>
                                        <p:tav tm="0">
                                          <p:val>
                                            <p:strVal val="#ppt_x"/>
                                          </p:val>
                                        </p:tav>
                                        <p:tav tm="100000">
                                          <p:val>
                                            <p:strVal val="#ppt_x"/>
                                          </p:val>
                                        </p:tav>
                                      </p:tavLst>
                                    </p:anim>
                                    <p:anim calcmode="lin" valueType="num">
                                      <p:cBhvr>
                                        <p:cTn id="50" dur="1000" fill="hold"/>
                                        <p:tgtEl>
                                          <p:spTgt spid="40"/>
                                        </p:tgtEl>
                                        <p:attrNameLst>
                                          <p:attrName>ppt_y</p:attrName>
                                        </p:attrNameLst>
                                      </p:cBhvr>
                                      <p:tavLst>
                                        <p:tav tm="0">
                                          <p:val>
                                            <p:strVal val="#ppt_y-.1"/>
                                          </p:val>
                                        </p:tav>
                                        <p:tav tm="100000">
                                          <p:val>
                                            <p:strVal val="#ppt_y"/>
                                          </p:val>
                                        </p:tav>
                                      </p:tavLst>
                                    </p:anim>
                                  </p:childTnLst>
                                </p:cTn>
                              </p:par>
                              <p:par>
                                <p:cTn id="51" presetID="10" presetClass="exit" presetSubtype="0" fill="hold" grpId="1" nodeType="withEffect">
                                  <p:stCondLst>
                                    <p:cond delay="20900"/>
                                  </p:stCondLst>
                                  <p:childTnLst>
                                    <p:animEffect transition="out" filter="fade">
                                      <p:cBhvr>
                                        <p:cTn id="52" dur="500"/>
                                        <p:tgtEl>
                                          <p:spTgt spid="40"/>
                                        </p:tgtEl>
                                      </p:cBhvr>
                                    </p:animEffect>
                                    <p:set>
                                      <p:cBhvr>
                                        <p:cTn id="53" dur="1" fill="hold">
                                          <p:stCondLst>
                                            <p:cond delay="499"/>
                                          </p:stCondLst>
                                        </p:cTn>
                                        <p:tgtEl>
                                          <p:spTgt spid="40"/>
                                        </p:tgtEl>
                                        <p:attrNameLst>
                                          <p:attrName>style.visibility</p:attrName>
                                        </p:attrNameLst>
                                      </p:cBhvr>
                                      <p:to>
                                        <p:strVal val="hidden"/>
                                      </p:to>
                                    </p:set>
                                  </p:childTnLst>
                                </p:cTn>
                              </p:par>
                              <p:par>
                                <p:cTn id="54" presetID="47" presetClass="entr" presetSubtype="0" fill="hold" grpId="0" nodeType="withEffect">
                                  <p:stCondLst>
                                    <p:cond delay="3400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1000"/>
                                        <p:tgtEl>
                                          <p:spTgt spid="42"/>
                                        </p:tgtEl>
                                      </p:cBhvr>
                                    </p:animEffect>
                                    <p:anim calcmode="lin" valueType="num">
                                      <p:cBhvr>
                                        <p:cTn id="57" dur="1000" fill="hold"/>
                                        <p:tgtEl>
                                          <p:spTgt spid="42"/>
                                        </p:tgtEl>
                                        <p:attrNameLst>
                                          <p:attrName>ppt_x</p:attrName>
                                        </p:attrNameLst>
                                      </p:cBhvr>
                                      <p:tavLst>
                                        <p:tav tm="0">
                                          <p:val>
                                            <p:strVal val="#ppt_x"/>
                                          </p:val>
                                        </p:tav>
                                        <p:tav tm="100000">
                                          <p:val>
                                            <p:strVal val="#ppt_x"/>
                                          </p:val>
                                        </p:tav>
                                      </p:tavLst>
                                    </p:anim>
                                    <p:anim calcmode="lin" valueType="num">
                                      <p:cBhvr>
                                        <p:cTn id="58" dur="1000" fill="hold"/>
                                        <p:tgtEl>
                                          <p:spTgt spid="42"/>
                                        </p:tgtEl>
                                        <p:attrNameLst>
                                          <p:attrName>ppt_y</p:attrName>
                                        </p:attrNameLst>
                                      </p:cBhvr>
                                      <p:tavLst>
                                        <p:tav tm="0">
                                          <p:val>
                                            <p:strVal val="#ppt_y-.1"/>
                                          </p:val>
                                        </p:tav>
                                        <p:tav tm="100000">
                                          <p:val>
                                            <p:strVal val="#ppt_y"/>
                                          </p:val>
                                        </p:tav>
                                      </p:tavLst>
                                    </p:anim>
                                  </p:childTnLst>
                                </p:cTn>
                              </p:par>
                              <p:par>
                                <p:cTn id="59" presetID="22" presetClass="entr" presetSubtype="8" fill="hold" nodeType="withEffect">
                                  <p:stCondLst>
                                    <p:cond delay="3580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1100"/>
                                        <p:tgtEl>
                                          <p:spTgt spid="9"/>
                                        </p:tgtEl>
                                      </p:cBhvr>
                                    </p:animEffect>
                                  </p:childTnLst>
                                </p:cTn>
                              </p:par>
                              <p:par>
                                <p:cTn id="62" presetID="47" presetClass="entr" presetSubtype="0" fill="hold" grpId="0" nodeType="withEffect">
                                  <p:stCondLst>
                                    <p:cond delay="3790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1000"/>
                                        <p:tgtEl>
                                          <p:spTgt spid="44"/>
                                        </p:tgtEl>
                                      </p:cBhvr>
                                    </p:animEffect>
                                    <p:anim calcmode="lin" valueType="num">
                                      <p:cBhvr>
                                        <p:cTn id="65" dur="1000" fill="hold"/>
                                        <p:tgtEl>
                                          <p:spTgt spid="44"/>
                                        </p:tgtEl>
                                        <p:attrNameLst>
                                          <p:attrName>ppt_x</p:attrName>
                                        </p:attrNameLst>
                                      </p:cBhvr>
                                      <p:tavLst>
                                        <p:tav tm="0">
                                          <p:val>
                                            <p:strVal val="#ppt_x"/>
                                          </p:val>
                                        </p:tav>
                                        <p:tav tm="100000">
                                          <p:val>
                                            <p:strVal val="#ppt_x"/>
                                          </p:val>
                                        </p:tav>
                                      </p:tavLst>
                                    </p:anim>
                                    <p:anim calcmode="lin" valueType="num">
                                      <p:cBhvr>
                                        <p:cTn id="66" dur="1000" fill="hold"/>
                                        <p:tgtEl>
                                          <p:spTgt spid="44"/>
                                        </p:tgtEl>
                                        <p:attrNameLst>
                                          <p:attrName>ppt_y</p:attrName>
                                        </p:attrNameLst>
                                      </p:cBhvr>
                                      <p:tavLst>
                                        <p:tav tm="0">
                                          <p:val>
                                            <p:strVal val="#ppt_y-.1"/>
                                          </p:val>
                                        </p:tav>
                                        <p:tav tm="100000">
                                          <p:val>
                                            <p:strVal val="#ppt_y"/>
                                          </p:val>
                                        </p:tav>
                                      </p:tavLst>
                                    </p:anim>
                                  </p:childTnLst>
                                </p:cTn>
                              </p:par>
                              <p:par>
                                <p:cTn id="67" presetID="10" presetClass="exit" presetSubtype="0" fill="hold" grpId="1" nodeType="withEffect">
                                  <p:stCondLst>
                                    <p:cond delay="40200"/>
                                  </p:stCondLst>
                                  <p:childTnLst>
                                    <p:animEffect transition="out" filter="fade">
                                      <p:cBhvr>
                                        <p:cTn id="68" dur="500"/>
                                        <p:tgtEl>
                                          <p:spTgt spid="42"/>
                                        </p:tgtEl>
                                      </p:cBhvr>
                                    </p:animEffect>
                                    <p:set>
                                      <p:cBhvr>
                                        <p:cTn id="69" dur="1" fill="hold">
                                          <p:stCondLst>
                                            <p:cond delay="499"/>
                                          </p:stCondLst>
                                        </p:cTn>
                                        <p:tgtEl>
                                          <p:spTgt spid="42"/>
                                        </p:tgtEl>
                                        <p:attrNameLst>
                                          <p:attrName>style.visibility</p:attrName>
                                        </p:attrNameLst>
                                      </p:cBhvr>
                                      <p:to>
                                        <p:strVal val="hidden"/>
                                      </p:to>
                                    </p:set>
                                  </p:childTnLst>
                                </p:cTn>
                              </p:par>
                              <p:par>
                                <p:cTn id="70" presetID="10" presetClass="exit" presetSubtype="0" fill="hold" nodeType="withEffect">
                                  <p:stCondLst>
                                    <p:cond delay="40200"/>
                                  </p:stCondLst>
                                  <p:childTnLst>
                                    <p:animEffect transition="out" filter="fade">
                                      <p:cBhvr>
                                        <p:cTn id="71" dur="500"/>
                                        <p:tgtEl>
                                          <p:spTgt spid="9"/>
                                        </p:tgtEl>
                                      </p:cBhvr>
                                    </p:animEffect>
                                    <p:set>
                                      <p:cBhvr>
                                        <p:cTn id="72" dur="1" fill="hold">
                                          <p:stCondLst>
                                            <p:cond delay="499"/>
                                          </p:stCondLst>
                                        </p:cTn>
                                        <p:tgtEl>
                                          <p:spTgt spid="9"/>
                                        </p:tgtEl>
                                        <p:attrNameLst>
                                          <p:attrName>style.visibility</p:attrName>
                                        </p:attrNameLst>
                                      </p:cBhvr>
                                      <p:to>
                                        <p:strVal val="hidden"/>
                                      </p:to>
                                    </p:set>
                                  </p:childTnLst>
                                </p:cTn>
                              </p:par>
                              <p:par>
                                <p:cTn id="73" presetID="10" presetClass="exit" presetSubtype="0" fill="hold" grpId="1" nodeType="withEffect">
                                  <p:stCondLst>
                                    <p:cond delay="40200"/>
                                  </p:stCondLst>
                                  <p:childTnLst>
                                    <p:animEffect transition="out" filter="fade">
                                      <p:cBhvr>
                                        <p:cTn id="74" dur="500"/>
                                        <p:tgtEl>
                                          <p:spTgt spid="44"/>
                                        </p:tgtEl>
                                      </p:cBhvr>
                                    </p:animEffect>
                                    <p:set>
                                      <p:cBhvr>
                                        <p:cTn id="75" dur="1" fill="hold">
                                          <p:stCondLst>
                                            <p:cond delay="499"/>
                                          </p:stCondLst>
                                        </p:cTn>
                                        <p:tgtEl>
                                          <p:spTgt spid="44"/>
                                        </p:tgtEl>
                                        <p:attrNameLst>
                                          <p:attrName>style.visibility</p:attrName>
                                        </p:attrNameLst>
                                      </p:cBhvr>
                                      <p:to>
                                        <p:strVal val="hidden"/>
                                      </p:to>
                                    </p:set>
                                  </p:childTnLst>
                                </p:cTn>
                              </p:par>
                              <p:par>
                                <p:cTn id="76" presetID="22" presetClass="entr" presetSubtype="4" fill="hold" grpId="0" nodeType="withEffect">
                                  <p:stCondLst>
                                    <p:cond delay="42000"/>
                                  </p:stCondLst>
                                  <p:childTnLst>
                                    <p:set>
                                      <p:cBhvr>
                                        <p:cTn id="77" dur="1" fill="hold">
                                          <p:stCondLst>
                                            <p:cond delay="0"/>
                                          </p:stCondLst>
                                        </p:cTn>
                                        <p:tgtEl>
                                          <p:spTgt spid="13"/>
                                        </p:tgtEl>
                                        <p:attrNameLst>
                                          <p:attrName>style.visibility</p:attrName>
                                        </p:attrNameLst>
                                      </p:cBhvr>
                                      <p:to>
                                        <p:strVal val="visible"/>
                                      </p:to>
                                    </p:set>
                                    <p:animEffect transition="in" filter="wipe(down)">
                                      <p:cBhvr>
                                        <p:cTn id="78" dur="1200"/>
                                        <p:tgtEl>
                                          <p:spTgt spid="13"/>
                                        </p:tgtEl>
                                      </p:cBhvr>
                                    </p:animEffect>
                                  </p:childTnLst>
                                </p:cTn>
                              </p:par>
                              <p:par>
                                <p:cTn id="79" presetID="22" presetClass="entr" presetSubtype="8" fill="hold" grpId="0" nodeType="withEffect">
                                  <p:stCondLst>
                                    <p:cond delay="43900"/>
                                  </p:stCondLst>
                                  <p:childTnLst>
                                    <p:set>
                                      <p:cBhvr>
                                        <p:cTn id="80" dur="1" fill="hold">
                                          <p:stCondLst>
                                            <p:cond delay="0"/>
                                          </p:stCondLst>
                                        </p:cTn>
                                        <p:tgtEl>
                                          <p:spTgt spid="17"/>
                                        </p:tgtEl>
                                        <p:attrNameLst>
                                          <p:attrName>style.visibility</p:attrName>
                                        </p:attrNameLst>
                                      </p:cBhvr>
                                      <p:to>
                                        <p:strVal val="visible"/>
                                      </p:to>
                                    </p:set>
                                    <p:animEffect transition="in" filter="wipe(left)">
                                      <p:cBhvr>
                                        <p:cTn id="81" dur="1000"/>
                                        <p:tgtEl>
                                          <p:spTgt spid="17"/>
                                        </p:tgtEl>
                                      </p:cBhvr>
                                    </p:animEffect>
                                  </p:childTnLst>
                                </p:cTn>
                              </p:par>
                              <p:par>
                                <p:cTn id="82" presetID="47" presetClass="entr" presetSubtype="0" fill="hold" grpId="0" nodeType="withEffect">
                                  <p:stCondLst>
                                    <p:cond delay="4710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1000"/>
                                        <p:tgtEl>
                                          <p:spTgt spid="46"/>
                                        </p:tgtEl>
                                      </p:cBhvr>
                                    </p:animEffect>
                                    <p:anim calcmode="lin" valueType="num">
                                      <p:cBhvr>
                                        <p:cTn id="85" dur="1000" fill="hold"/>
                                        <p:tgtEl>
                                          <p:spTgt spid="46"/>
                                        </p:tgtEl>
                                        <p:attrNameLst>
                                          <p:attrName>ppt_x</p:attrName>
                                        </p:attrNameLst>
                                      </p:cBhvr>
                                      <p:tavLst>
                                        <p:tav tm="0">
                                          <p:val>
                                            <p:strVal val="#ppt_x"/>
                                          </p:val>
                                        </p:tav>
                                        <p:tav tm="100000">
                                          <p:val>
                                            <p:strVal val="#ppt_x"/>
                                          </p:val>
                                        </p:tav>
                                      </p:tavLst>
                                    </p:anim>
                                    <p:anim calcmode="lin" valueType="num">
                                      <p:cBhvr>
                                        <p:cTn id="86" dur="1000" fill="hold"/>
                                        <p:tgtEl>
                                          <p:spTgt spid="46"/>
                                        </p:tgtEl>
                                        <p:attrNameLst>
                                          <p:attrName>ppt_y</p:attrName>
                                        </p:attrNameLst>
                                      </p:cBhvr>
                                      <p:tavLst>
                                        <p:tav tm="0">
                                          <p:val>
                                            <p:strVal val="#ppt_y-.1"/>
                                          </p:val>
                                        </p:tav>
                                        <p:tav tm="100000">
                                          <p:val>
                                            <p:strVal val="#ppt_y"/>
                                          </p:val>
                                        </p:tav>
                                      </p:tavLst>
                                    </p:anim>
                                  </p:childTnLst>
                                </p:cTn>
                              </p:par>
                              <p:par>
                                <p:cTn id="87" presetID="10" presetClass="exit" presetSubtype="0" fill="hold" grpId="1" nodeType="withEffect">
                                  <p:stCondLst>
                                    <p:cond delay="50300"/>
                                  </p:stCondLst>
                                  <p:childTnLst>
                                    <p:animEffect transition="out" filter="fade">
                                      <p:cBhvr>
                                        <p:cTn id="88" dur="500"/>
                                        <p:tgtEl>
                                          <p:spTgt spid="46"/>
                                        </p:tgtEl>
                                      </p:cBhvr>
                                    </p:animEffect>
                                    <p:set>
                                      <p:cBhvr>
                                        <p:cTn id="89" dur="1" fill="hold">
                                          <p:stCondLst>
                                            <p:cond delay="499"/>
                                          </p:stCondLst>
                                        </p:cTn>
                                        <p:tgtEl>
                                          <p:spTgt spid="46"/>
                                        </p:tgtEl>
                                        <p:attrNameLst>
                                          <p:attrName>style.visibility</p:attrName>
                                        </p:attrNameLst>
                                      </p:cBhvr>
                                      <p:to>
                                        <p:strVal val="hidden"/>
                                      </p:to>
                                    </p:set>
                                  </p:childTnLst>
                                </p:cTn>
                              </p:par>
                              <p:par>
                                <p:cTn id="90" presetID="22" presetClass="entr" presetSubtype="8" fill="hold" grpId="0" nodeType="withEffect">
                                  <p:stCondLst>
                                    <p:cond delay="54500"/>
                                  </p:stCondLst>
                                  <p:childTnLst>
                                    <p:set>
                                      <p:cBhvr>
                                        <p:cTn id="91" dur="1" fill="hold">
                                          <p:stCondLst>
                                            <p:cond delay="0"/>
                                          </p:stCondLst>
                                        </p:cTn>
                                        <p:tgtEl>
                                          <p:spTgt spid="11"/>
                                        </p:tgtEl>
                                        <p:attrNameLst>
                                          <p:attrName>style.visibility</p:attrName>
                                        </p:attrNameLst>
                                      </p:cBhvr>
                                      <p:to>
                                        <p:strVal val="visible"/>
                                      </p:to>
                                    </p:set>
                                    <p:animEffect transition="in" filter="wipe(left)">
                                      <p:cBhvr>
                                        <p:cTn id="92" dur="900"/>
                                        <p:tgtEl>
                                          <p:spTgt spid="11"/>
                                        </p:tgtEl>
                                      </p:cBhvr>
                                    </p:animEffect>
                                  </p:childTnLst>
                                </p:cTn>
                              </p:par>
                              <p:par>
                                <p:cTn id="93" presetID="22" presetClass="entr" presetSubtype="8" fill="hold" grpId="0" nodeType="withEffect">
                                  <p:stCondLst>
                                    <p:cond delay="55600"/>
                                  </p:stCondLst>
                                  <p:childTnLst>
                                    <p:set>
                                      <p:cBhvr>
                                        <p:cTn id="94" dur="1" fill="hold">
                                          <p:stCondLst>
                                            <p:cond delay="0"/>
                                          </p:stCondLst>
                                        </p:cTn>
                                        <p:tgtEl>
                                          <p:spTgt spid="18"/>
                                        </p:tgtEl>
                                        <p:attrNameLst>
                                          <p:attrName>style.visibility</p:attrName>
                                        </p:attrNameLst>
                                      </p:cBhvr>
                                      <p:to>
                                        <p:strVal val="visible"/>
                                      </p:to>
                                    </p:set>
                                    <p:animEffect transition="in" filter="wipe(left)">
                                      <p:cBhvr>
                                        <p:cTn id="95" dur="1000"/>
                                        <p:tgtEl>
                                          <p:spTgt spid="18"/>
                                        </p:tgtEl>
                                      </p:cBhvr>
                                    </p:animEffect>
                                  </p:childTnLst>
                                </p:cTn>
                              </p:par>
                              <p:par>
                                <p:cTn id="96" presetID="47" presetClass="entr" presetSubtype="0" fill="hold" grpId="0" nodeType="withEffect">
                                  <p:stCondLst>
                                    <p:cond delay="5740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1000"/>
                                        <p:tgtEl>
                                          <p:spTgt spid="47"/>
                                        </p:tgtEl>
                                      </p:cBhvr>
                                    </p:animEffect>
                                    <p:anim calcmode="lin" valueType="num">
                                      <p:cBhvr>
                                        <p:cTn id="99" dur="1000" fill="hold"/>
                                        <p:tgtEl>
                                          <p:spTgt spid="47"/>
                                        </p:tgtEl>
                                        <p:attrNameLst>
                                          <p:attrName>ppt_x</p:attrName>
                                        </p:attrNameLst>
                                      </p:cBhvr>
                                      <p:tavLst>
                                        <p:tav tm="0">
                                          <p:val>
                                            <p:strVal val="#ppt_x"/>
                                          </p:val>
                                        </p:tav>
                                        <p:tav tm="100000">
                                          <p:val>
                                            <p:strVal val="#ppt_x"/>
                                          </p:val>
                                        </p:tav>
                                      </p:tavLst>
                                    </p:anim>
                                    <p:anim calcmode="lin" valueType="num">
                                      <p:cBhvr>
                                        <p:cTn id="100" dur="1000" fill="hold"/>
                                        <p:tgtEl>
                                          <p:spTgt spid="47"/>
                                        </p:tgtEl>
                                        <p:attrNameLst>
                                          <p:attrName>ppt_y</p:attrName>
                                        </p:attrNameLst>
                                      </p:cBhvr>
                                      <p:tavLst>
                                        <p:tav tm="0">
                                          <p:val>
                                            <p:strVal val="#ppt_y-.1"/>
                                          </p:val>
                                        </p:tav>
                                        <p:tav tm="100000">
                                          <p:val>
                                            <p:strVal val="#ppt_y"/>
                                          </p:val>
                                        </p:tav>
                                      </p:tavLst>
                                    </p:anim>
                                  </p:childTnLst>
                                </p:cTn>
                              </p:par>
                              <p:par>
                                <p:cTn id="101" presetID="10" presetClass="exit" presetSubtype="0" fill="hold" grpId="1" nodeType="withEffect">
                                  <p:stCondLst>
                                    <p:cond delay="60000"/>
                                  </p:stCondLst>
                                  <p:childTnLst>
                                    <p:animEffect transition="out" filter="fade">
                                      <p:cBhvr>
                                        <p:cTn id="102" dur="500"/>
                                        <p:tgtEl>
                                          <p:spTgt spid="47"/>
                                        </p:tgtEl>
                                      </p:cBhvr>
                                    </p:animEffect>
                                    <p:set>
                                      <p:cBhvr>
                                        <p:cTn id="103" dur="1" fill="hold">
                                          <p:stCondLst>
                                            <p:cond delay="499"/>
                                          </p:stCondLst>
                                        </p:cTn>
                                        <p:tgtEl>
                                          <p:spTgt spid="47"/>
                                        </p:tgtEl>
                                        <p:attrNameLst>
                                          <p:attrName>style.visibility</p:attrName>
                                        </p:attrNameLst>
                                      </p:cBhvr>
                                      <p:to>
                                        <p:strVal val="hidden"/>
                                      </p:to>
                                    </p:set>
                                  </p:childTnLst>
                                </p:cTn>
                              </p:par>
                              <p:par>
                                <p:cTn id="104" presetID="22" presetClass="entr" presetSubtype="8" fill="hold" grpId="0" nodeType="withEffect">
                                  <p:stCondLst>
                                    <p:cond delay="60600"/>
                                  </p:stCondLst>
                                  <p:childTnLst>
                                    <p:set>
                                      <p:cBhvr>
                                        <p:cTn id="105" dur="1" fill="hold">
                                          <p:stCondLst>
                                            <p:cond delay="0"/>
                                          </p:stCondLst>
                                        </p:cTn>
                                        <p:tgtEl>
                                          <p:spTgt spid="23"/>
                                        </p:tgtEl>
                                        <p:attrNameLst>
                                          <p:attrName>style.visibility</p:attrName>
                                        </p:attrNameLst>
                                      </p:cBhvr>
                                      <p:to>
                                        <p:strVal val="visible"/>
                                      </p:to>
                                    </p:set>
                                    <p:animEffect transition="in" filter="wipe(left)">
                                      <p:cBhvr>
                                        <p:cTn id="106" dur="500"/>
                                        <p:tgtEl>
                                          <p:spTgt spid="23"/>
                                        </p:tgtEl>
                                      </p:cBhvr>
                                    </p:animEffect>
                                  </p:childTnLst>
                                </p:cTn>
                              </p:par>
                              <p:par>
                                <p:cTn id="107" presetID="22" presetClass="entr" presetSubtype="8" fill="hold" grpId="0" nodeType="withEffect">
                                  <p:stCondLst>
                                    <p:cond delay="61500"/>
                                  </p:stCondLst>
                                  <p:iterate type="lt">
                                    <p:tmPct val="65882"/>
                                  </p:iterate>
                                  <p:childTnLst>
                                    <p:set>
                                      <p:cBhvr>
                                        <p:cTn id="108" dur="1" fill="hold">
                                          <p:stCondLst>
                                            <p:cond delay="0"/>
                                          </p:stCondLst>
                                        </p:cTn>
                                        <p:tgtEl>
                                          <p:spTgt spid="48"/>
                                        </p:tgtEl>
                                        <p:attrNameLst>
                                          <p:attrName>style.visibility</p:attrName>
                                        </p:attrNameLst>
                                      </p:cBhvr>
                                      <p:to>
                                        <p:strVal val="visible"/>
                                      </p:to>
                                    </p:set>
                                    <p:animEffect transition="in" filter="wipe(left)">
                                      <p:cBhvr>
                                        <p:cTn id="109" dur="500"/>
                                        <p:tgtEl>
                                          <p:spTgt spid="48"/>
                                        </p:tgtEl>
                                      </p:cBhvr>
                                    </p:animEffect>
                                  </p:childTnLst>
                                </p:cTn>
                              </p:par>
                              <p:par>
                                <p:cTn id="110" presetID="10" presetClass="exit" presetSubtype="0" fill="hold" grpId="1" nodeType="withEffect">
                                  <p:stCondLst>
                                    <p:cond delay="70100"/>
                                  </p:stCondLst>
                                  <p:iterate type="lt">
                                    <p:tmPct val="0"/>
                                  </p:iterate>
                                  <p:childTnLst>
                                    <p:animEffect transition="out" filter="fade">
                                      <p:cBhvr>
                                        <p:cTn id="111" dur="500"/>
                                        <p:tgtEl>
                                          <p:spTgt spid="48"/>
                                        </p:tgtEl>
                                      </p:cBhvr>
                                    </p:animEffect>
                                    <p:set>
                                      <p:cBhvr>
                                        <p:cTn id="112" dur="1" fill="hold">
                                          <p:stCondLst>
                                            <p:cond delay="499"/>
                                          </p:stCondLst>
                                        </p:cTn>
                                        <p:tgtEl>
                                          <p:spTgt spid="48"/>
                                        </p:tgtEl>
                                        <p:attrNameLst>
                                          <p:attrName>style.visibility</p:attrName>
                                        </p:attrNameLst>
                                      </p:cBhvr>
                                      <p:to>
                                        <p:strVal val="hidden"/>
                                      </p:to>
                                    </p:set>
                                  </p:childTnLst>
                                </p:cTn>
                              </p:par>
                              <p:par>
                                <p:cTn id="113" presetID="10" presetClass="exit" presetSubtype="0" fill="hold" grpId="1" nodeType="withEffect">
                                  <p:stCondLst>
                                    <p:cond delay="70100"/>
                                  </p:stCondLst>
                                  <p:childTnLst>
                                    <p:animEffect transition="out" filter="fade">
                                      <p:cBhvr>
                                        <p:cTn id="114" dur="500"/>
                                        <p:tgtEl>
                                          <p:spTgt spid="23"/>
                                        </p:tgtEl>
                                      </p:cBhvr>
                                    </p:animEffect>
                                    <p:set>
                                      <p:cBhvr>
                                        <p:cTn id="115" dur="1" fill="hold">
                                          <p:stCondLst>
                                            <p:cond delay="499"/>
                                          </p:stCondLst>
                                        </p:cTn>
                                        <p:tgtEl>
                                          <p:spTgt spid="23"/>
                                        </p:tgtEl>
                                        <p:attrNameLst>
                                          <p:attrName>style.visibility</p:attrName>
                                        </p:attrNameLst>
                                      </p:cBhvr>
                                      <p:to>
                                        <p:strVal val="hidden"/>
                                      </p:to>
                                    </p:set>
                                  </p:childTnLst>
                                </p:cTn>
                              </p:par>
                              <p:par>
                                <p:cTn id="116" presetID="47" presetClass="entr" presetSubtype="0" fill="hold" grpId="0" nodeType="withEffect">
                                  <p:stCondLst>
                                    <p:cond delay="68000"/>
                                  </p:stCondLst>
                                  <p:childTnLst>
                                    <p:set>
                                      <p:cBhvr>
                                        <p:cTn id="117" dur="1" fill="hold">
                                          <p:stCondLst>
                                            <p:cond delay="0"/>
                                          </p:stCondLst>
                                        </p:cTn>
                                        <p:tgtEl>
                                          <p:spTgt spid="50"/>
                                        </p:tgtEl>
                                        <p:attrNameLst>
                                          <p:attrName>style.visibility</p:attrName>
                                        </p:attrNameLst>
                                      </p:cBhvr>
                                      <p:to>
                                        <p:strVal val="visible"/>
                                      </p:to>
                                    </p:set>
                                    <p:animEffect transition="in" filter="fade">
                                      <p:cBhvr>
                                        <p:cTn id="118" dur="1000"/>
                                        <p:tgtEl>
                                          <p:spTgt spid="50"/>
                                        </p:tgtEl>
                                      </p:cBhvr>
                                    </p:animEffect>
                                    <p:anim calcmode="lin" valueType="num">
                                      <p:cBhvr>
                                        <p:cTn id="119" dur="1000" fill="hold"/>
                                        <p:tgtEl>
                                          <p:spTgt spid="50"/>
                                        </p:tgtEl>
                                        <p:attrNameLst>
                                          <p:attrName>ppt_x</p:attrName>
                                        </p:attrNameLst>
                                      </p:cBhvr>
                                      <p:tavLst>
                                        <p:tav tm="0">
                                          <p:val>
                                            <p:strVal val="#ppt_x"/>
                                          </p:val>
                                        </p:tav>
                                        <p:tav tm="100000">
                                          <p:val>
                                            <p:strVal val="#ppt_x"/>
                                          </p:val>
                                        </p:tav>
                                      </p:tavLst>
                                    </p:anim>
                                    <p:anim calcmode="lin" valueType="num">
                                      <p:cBhvr>
                                        <p:cTn id="120" dur="1000" fill="hold"/>
                                        <p:tgtEl>
                                          <p:spTgt spid="50"/>
                                        </p:tgtEl>
                                        <p:attrNameLst>
                                          <p:attrName>ppt_y</p:attrName>
                                        </p:attrNameLst>
                                      </p:cBhvr>
                                      <p:tavLst>
                                        <p:tav tm="0">
                                          <p:val>
                                            <p:strVal val="#ppt_y-.1"/>
                                          </p:val>
                                        </p:tav>
                                        <p:tav tm="100000">
                                          <p:val>
                                            <p:strVal val="#ppt_y"/>
                                          </p:val>
                                        </p:tav>
                                      </p:tavLst>
                                    </p:anim>
                                  </p:childTnLst>
                                </p:cTn>
                              </p:par>
                              <p:par>
                                <p:cTn id="121" presetID="10" presetClass="exit" presetSubtype="0" fill="hold" grpId="1" nodeType="withEffect">
                                  <p:stCondLst>
                                    <p:cond delay="70100"/>
                                  </p:stCondLst>
                                  <p:childTnLst>
                                    <p:animEffect transition="out" filter="fade">
                                      <p:cBhvr>
                                        <p:cTn id="122" dur="500"/>
                                        <p:tgtEl>
                                          <p:spTgt spid="50"/>
                                        </p:tgtEl>
                                      </p:cBhvr>
                                    </p:animEffect>
                                    <p:set>
                                      <p:cBhvr>
                                        <p:cTn id="123"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4" fill="hold" display="0">
                  <p:stCondLst>
                    <p:cond delay="indefinite"/>
                  </p:stCondLst>
                  <p:endCondLst>
                    <p:cond evt="onStopAudio" delay="0">
                      <p:tgtEl>
                        <p:sldTgt/>
                      </p:tgtEl>
                    </p:cond>
                  </p:endCondLst>
                </p:cTn>
                <p:tgtEl>
                  <p:spTgt spid="2"/>
                </p:tgtEl>
              </p:cMediaNode>
            </p:audio>
          </p:childTnLst>
        </p:cTn>
      </p:par>
    </p:tnLst>
    <p:bldLst>
      <p:bldP spid="48" grpId="0"/>
      <p:bldP spid="48" grpId="1"/>
      <p:bldP spid="13" grpId="0" animBg="1"/>
      <p:bldP spid="11" grpId="0" animBg="1"/>
      <p:bldP spid="14" grpId="0" animBg="1"/>
      <p:bldP spid="16" grpId="0" animBg="1"/>
      <p:bldP spid="17" grpId="0" animBg="1"/>
      <p:bldP spid="18" grpId="0" animBg="1"/>
      <p:bldP spid="26" grpId="0"/>
      <p:bldP spid="35" grpId="0"/>
      <p:bldP spid="35" grpId="1"/>
      <p:bldP spid="37" grpId="0"/>
      <p:bldP spid="37" grpId="1"/>
      <p:bldP spid="38" grpId="0"/>
      <p:bldP spid="38" grpId="1"/>
      <p:bldP spid="40" grpId="0"/>
      <p:bldP spid="40" grpId="1"/>
      <p:bldP spid="42" grpId="0"/>
      <p:bldP spid="42" grpId="1"/>
      <p:bldP spid="44" grpId="0"/>
      <p:bldP spid="44" grpId="1"/>
      <p:bldP spid="46" grpId="0"/>
      <p:bldP spid="46" grpId="1"/>
      <p:bldP spid="47" grpId="0"/>
      <p:bldP spid="47" grpId="1"/>
      <p:bldP spid="23" grpId="0" animBg="1"/>
      <p:bldP spid="23" grpId="1" animBg="1"/>
      <p:bldP spid="50" grpId="0"/>
      <p:bldP spid="5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a:solidFill>
                  <a:srgbClr val="0071C1"/>
                </a:solidFill>
                <a:latin typeface="Times New Roman" panose="02020603050405020304" pitchFamily="18" charset="0"/>
                <a:ea typeface="华文行楷" panose="02010800040101010101" pitchFamily="2" charset="-122"/>
              </a:rPr>
              <a:t>7.2.1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需求分析</a:t>
            </a:r>
            <a:r>
              <a:rPr lang="zh-CN" altLang="en-US" sz="3200" dirty="0">
                <a:solidFill>
                  <a:schemeClr val="bg1"/>
                </a:solidFill>
                <a:latin typeface="Times New Roman" panose="02020603050405020304" pitchFamily="18" charset="0"/>
                <a:ea typeface="华文行楷" panose="02010800040101010101" pitchFamily="2" charset="-122"/>
              </a:rPr>
              <a:t>的任务</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宋体" panose="02010600030101010101" pitchFamily="2" charset="-122"/>
              </a:rPr>
              <a:t>需求分析是</a:t>
            </a:r>
            <a:r>
              <a:rPr lang="zh-CN" altLang="en-US" sz="2400" b="1" dirty="0">
                <a:latin typeface="宋体" panose="02010600030101010101" pitchFamily="2" charset="-122"/>
              </a:rPr>
              <a:t>设计数据库的起点</a:t>
            </a: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84784"/>
            <a:ext cx="9217024" cy="224676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详细调查现实世界要处理的对象（组织、部门、企业等）</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充分了解原系统（手工系统或计算机系统）工作概况</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明确用户的各种需求</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在此基础上确定新系统的功能</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新系统必须</a:t>
            </a:r>
            <a:r>
              <a:rPr lang="zh-CN" altLang="en-US" sz="2000" dirty="0">
                <a:solidFill>
                  <a:srgbClr val="0071C1"/>
                </a:solidFill>
                <a:latin typeface="Times New Roman" panose="02020603050405020304" pitchFamily="18" charset="0"/>
                <a:cs typeface="Times New Roman" panose="02020603050405020304" pitchFamily="18" charset="0"/>
              </a:rPr>
              <a:t>充分考虑今后可能的扩充和改变</a:t>
            </a:r>
          </a:p>
        </p:txBody>
      </p:sp>
      <p:pic>
        <p:nvPicPr>
          <p:cNvPr id="5" name="Voic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6808" y="3225800"/>
            <a:ext cx="406400" cy="406400"/>
          </a:xfrm>
          <a:prstGeom prst="rect">
            <a:avLst/>
          </a:prstGeom>
        </p:spPr>
      </p:pic>
    </p:spTree>
    <p:extLst>
      <p:ext uri="{BB962C8B-B14F-4D97-AF65-F5344CB8AC3E}">
        <p14:creationId xmlns:p14="http://schemas.microsoft.com/office/powerpoint/2010/main" val="631022424"/>
      </p:ext>
    </p:extLst>
  </p:cSld>
  <p:clrMapOvr>
    <a:masterClrMapping/>
  </p:clrMapOvr>
  <p:transition spd="slow" advTm="3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78" fill="hold"/>
                                        <p:tgtEl>
                                          <p:spTgt spid="5"/>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3800"/>
                                  </p:stCondLst>
                                  <p:iterate type="lt">
                                    <p:tmPct val="45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9100"/>
                                  </p:stCondLst>
                                  <p:iterate type="lt">
                                    <p:tmPct val="24146"/>
                                  </p:iterate>
                                  <p:childTnLst>
                                    <p:set>
                                      <p:cBhvr>
                                        <p:cTn id="17" dur="1" fill="hold">
                                          <p:stCondLst>
                                            <p:cond delay="0"/>
                                          </p:stCondLst>
                                        </p:cTn>
                                        <p:tgtEl>
                                          <p:spTgt spid="35"/>
                                        </p:tgtEl>
                                        <p:attrNameLst>
                                          <p:attrName>style.visibility</p:attrName>
                                        </p:attrNameLst>
                                      </p:cBhvr>
                                      <p:to>
                                        <p:strVal val="visible"/>
                                      </p:to>
                                    </p:set>
                                    <p:animEffect transition="in" filter="fade">
                                      <p:cBhvr>
                                        <p:cTn id="18"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2" grpId="0"/>
      <p:bldP spid="3" grpId="0"/>
      <p:bldP spid="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a:solidFill>
                  <a:srgbClr val="0071C1"/>
                </a:solidFill>
                <a:latin typeface="Times New Roman" panose="02020603050405020304" pitchFamily="18" charset="0"/>
                <a:ea typeface="华文行楷" panose="02010800040101010101" pitchFamily="2" charset="-122"/>
              </a:rPr>
              <a:t>7.2.1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需求分析</a:t>
            </a:r>
            <a:r>
              <a:rPr lang="zh-CN" altLang="en-US" sz="3200" dirty="0">
                <a:solidFill>
                  <a:schemeClr val="bg1"/>
                </a:solidFill>
                <a:latin typeface="Times New Roman" panose="02020603050405020304" pitchFamily="18" charset="0"/>
                <a:ea typeface="华文行楷" panose="02010800040101010101" pitchFamily="2" charset="-122"/>
              </a:rPr>
              <a:t>的任务</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宋体" panose="02010600030101010101" pitchFamily="2" charset="-122"/>
              </a:rPr>
              <a:t>调查用户对数据库的要求</a:t>
            </a:r>
            <a:endParaRPr lang="zh-CN" altLang="en-US" sz="2400" b="1" dirty="0">
              <a:latin typeface="宋体" panose="02010600030101010101" pitchFamily="2" charset="-122"/>
            </a:endParaRP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84784"/>
            <a:ext cx="9217024" cy="317009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）信息要求</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用户需要从数据库中获得信息的内容与性质</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由信息要求可以导出数据要求，即在数据库中需要存储哪些数据</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）处理要求</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用户要完成的处理功能</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对处理性能的要求</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）安全性与完整性要求</a:t>
            </a:r>
            <a:endParaRPr lang="zh-CN" altLang="en-US" sz="2000" dirty="0">
              <a:solidFill>
                <a:srgbClr val="0071C1"/>
              </a:solidFill>
              <a:latin typeface="Times New Roman" panose="02020603050405020304" pitchFamily="18" charset="0"/>
              <a:cs typeface="Times New Roman" panose="02020603050405020304" pitchFamily="18" charset="0"/>
            </a:endParaRPr>
          </a:p>
        </p:txBody>
      </p:sp>
      <p:pic>
        <p:nvPicPr>
          <p:cNvPr id="6" name="Voic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2792" y="3225800"/>
            <a:ext cx="406400" cy="406400"/>
          </a:xfrm>
          <a:prstGeom prst="rect">
            <a:avLst/>
          </a:prstGeom>
        </p:spPr>
      </p:pic>
      <p:sp>
        <p:nvSpPr>
          <p:cNvPr id="7" name="矩形 6"/>
          <p:cNvSpPr/>
          <p:nvPr/>
        </p:nvSpPr>
        <p:spPr>
          <a:xfrm>
            <a:off x="5015880" y="959042"/>
            <a:ext cx="3647152" cy="369332"/>
          </a:xfrm>
          <a:prstGeom prst="rect">
            <a:avLst/>
          </a:prstGeom>
        </p:spPr>
        <p:txBody>
          <a:bodyPr wrap="none">
            <a:spAutoFit/>
          </a:bodyPr>
          <a:lstStyle/>
          <a:p>
            <a:r>
              <a:rPr lang="zh-CN" altLang="en-US" b="1" dirty="0">
                <a:solidFill>
                  <a:srgbClr val="FF0000"/>
                </a:solidFill>
              </a:rPr>
              <a:t>调查的重点是“数据”和“处理”</a:t>
            </a:r>
          </a:p>
        </p:txBody>
      </p:sp>
    </p:spTree>
    <p:extLst>
      <p:ext uri="{BB962C8B-B14F-4D97-AF65-F5344CB8AC3E}">
        <p14:creationId xmlns:p14="http://schemas.microsoft.com/office/powerpoint/2010/main" val="4129698502"/>
      </p:ext>
    </p:extLst>
  </p:cSld>
  <p:clrMapOvr>
    <a:masterClrMapping/>
  </p:clrMapOvr>
  <p:transition spd="slow" advTm="3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537" fill="hold"/>
                                        <p:tgtEl>
                                          <p:spTgt spid="6"/>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47" presetClass="entr" presetSubtype="0" fill="hold" grpId="0" nodeType="withEffect">
                                  <p:stCondLst>
                                    <p:cond delay="46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xit" presetSubtype="0" fill="hold" grpId="1" nodeType="withEffect">
                                  <p:stCondLst>
                                    <p:cond delay="680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ntr" presetSubtype="0" fill="hold" grpId="0" nodeType="withEffect">
                                  <p:stCondLst>
                                    <p:cond delay="10000"/>
                                  </p:stCondLst>
                                  <p:iterate type="lt">
                                    <p:tmPct val="24146"/>
                                  </p:iterate>
                                  <p:childTnLst>
                                    <p:set>
                                      <p:cBhvr>
                                        <p:cTn id="19" dur="1" fill="hold">
                                          <p:stCondLst>
                                            <p:cond delay="0"/>
                                          </p:stCondLst>
                                        </p:cTn>
                                        <p:tgtEl>
                                          <p:spTgt spid="35"/>
                                        </p:tgtEl>
                                        <p:attrNameLst>
                                          <p:attrName>style.visibility</p:attrName>
                                        </p:attrNameLst>
                                      </p:cBhvr>
                                      <p:to>
                                        <p:strVal val="visible"/>
                                      </p:to>
                                    </p:set>
                                    <p:animEffect transition="in" filter="fade">
                                      <p:cBhvr>
                                        <p:cTn id="20" dur="12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1" fill="hold" display="0">
                  <p:stCondLst>
                    <p:cond delay="indefinite"/>
                  </p:stCondLst>
                  <p:endCondLst>
                    <p:cond evt="onStopAudio" delay="0">
                      <p:tgtEl>
                        <p:sldTgt/>
                      </p:tgtEl>
                    </p:cond>
                  </p:endCondLst>
                </p:cTn>
                <p:tgtEl>
                  <p:spTgt spid="6"/>
                </p:tgtEl>
              </p:cMediaNode>
            </p:audio>
          </p:childTnLst>
        </p:cTn>
      </p:par>
    </p:tnLst>
    <p:bldLst>
      <p:bldP spid="4" grpId="0"/>
      <p:bldP spid="35" grpId="0"/>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a:stretch>
            <a:fillRect/>
          </a:stretch>
        </p:blipFill>
        <p:spPr>
          <a:xfrm>
            <a:off x="3436144" y="3225800"/>
            <a:ext cx="4864896" cy="2813644"/>
          </a:xfrm>
          <a:prstGeom prst="rect">
            <a:avLst/>
          </a:prstGeom>
          <a:ln>
            <a:noFill/>
          </a:ln>
          <a:effectLst>
            <a:softEdge rad="112500"/>
          </a:effectLst>
        </p:spPr>
      </p:pic>
      <p:pic>
        <p:nvPicPr>
          <p:cNvPr id="8" name="图片 7"/>
          <p:cNvPicPr>
            <a:picLocks noChangeAspect="1"/>
          </p:cNvPicPr>
          <p:nvPr/>
        </p:nvPicPr>
        <p:blipFill>
          <a:blip r:embed="rId5"/>
          <a:stretch>
            <a:fillRect/>
          </a:stretch>
        </p:blipFill>
        <p:spPr>
          <a:xfrm>
            <a:off x="3436144" y="3225800"/>
            <a:ext cx="4831233" cy="2813644"/>
          </a:xfrm>
          <a:prstGeom prst="rect">
            <a:avLst/>
          </a:prstGeom>
          <a:ln>
            <a:noFill/>
          </a:ln>
          <a:effectLst>
            <a:softEdge rad="112500"/>
          </a:effectLst>
        </p:spPr>
      </p:pic>
      <p:pic>
        <p:nvPicPr>
          <p:cNvPr id="11" name="图片 10"/>
          <p:cNvPicPr>
            <a:picLocks noChangeAspect="1"/>
          </p:cNvPicPr>
          <p:nvPr/>
        </p:nvPicPr>
        <p:blipFill>
          <a:blip r:embed="rId6"/>
          <a:stretch>
            <a:fillRect/>
          </a:stretch>
        </p:blipFill>
        <p:spPr>
          <a:xfrm>
            <a:off x="3436143" y="3268545"/>
            <a:ext cx="4831233" cy="2770899"/>
          </a:xfrm>
          <a:prstGeom prst="rect">
            <a:avLst/>
          </a:prstGeom>
          <a:ln>
            <a:noFill/>
          </a:ln>
          <a:effectLst>
            <a:softEdge rad="112500"/>
          </a:effectLst>
        </p:spPr>
      </p:pic>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a:solidFill>
                  <a:srgbClr val="0071C1"/>
                </a:solidFill>
                <a:latin typeface="Times New Roman" panose="02020603050405020304" pitchFamily="18" charset="0"/>
                <a:ea typeface="华文行楷" panose="02010800040101010101" pitchFamily="2" charset="-122"/>
              </a:rPr>
              <a:t>7.2.1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需求分析</a:t>
            </a:r>
            <a:r>
              <a:rPr lang="zh-CN" altLang="en-US" sz="3200" dirty="0">
                <a:solidFill>
                  <a:schemeClr val="bg1"/>
                </a:solidFill>
                <a:latin typeface="Times New Roman" panose="02020603050405020304" pitchFamily="18" charset="0"/>
                <a:ea typeface="华文行楷" panose="02010800040101010101" pitchFamily="2" charset="-122"/>
              </a:rPr>
              <a:t>的任务</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宋体" panose="02010600030101010101" pitchFamily="2" charset="-122"/>
              </a:rPr>
              <a:t>确定用户最终需求的难点</a:t>
            </a:r>
            <a:endParaRPr lang="zh-CN" altLang="en-US" sz="2400" b="1" dirty="0">
              <a:latin typeface="宋体" panose="02010600030101010101" pitchFamily="2" charset="-122"/>
            </a:endParaRP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84784"/>
            <a:ext cx="9217024" cy="147732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用户缺少计算机知识，不能准确地表达自己的需求，他们所提出的需求往往不断地</a:t>
            </a:r>
            <a:r>
              <a:rPr lang="zh-CN" altLang="en-US" sz="2000" dirty="0" smtClean="0">
                <a:latin typeface="Times New Roman" panose="02020603050405020304" pitchFamily="18" charset="0"/>
                <a:cs typeface="Times New Roman" panose="02020603050405020304" pitchFamily="18" charset="0"/>
              </a:rPr>
              <a:t>变化。</a:t>
            </a:r>
            <a:endParaRPr lang="zh-CN" altLang="en-US"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设计人员缺少用户的专业知识，不易理解用户的真正需求，甚至误解用户的</a:t>
            </a:r>
            <a:r>
              <a:rPr lang="zh-CN" altLang="en-US" sz="2000" dirty="0" smtClean="0">
                <a:latin typeface="Times New Roman" panose="02020603050405020304" pitchFamily="18" charset="0"/>
                <a:cs typeface="Times New Roman" panose="02020603050405020304" pitchFamily="18" charset="0"/>
              </a:rPr>
              <a:t>需求。</a:t>
            </a:r>
            <a:endParaRPr lang="zh-CN" altLang="en-US" sz="2000" dirty="0">
              <a:latin typeface="Times New Roman" panose="02020603050405020304" pitchFamily="18" charset="0"/>
              <a:cs typeface="Times New Roman" panose="02020603050405020304" pitchFamily="18" charset="0"/>
            </a:endParaRPr>
          </a:p>
        </p:txBody>
      </p:sp>
      <p:pic>
        <p:nvPicPr>
          <p:cNvPr id="10" name="Voic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88776" y="3225800"/>
            <a:ext cx="406400" cy="406400"/>
          </a:xfrm>
          <a:prstGeom prst="rect">
            <a:avLst/>
          </a:prstGeom>
        </p:spPr>
      </p:pic>
      <p:sp>
        <p:nvSpPr>
          <p:cNvPr id="12" name="矩形 11"/>
          <p:cNvSpPr/>
          <p:nvPr/>
        </p:nvSpPr>
        <p:spPr>
          <a:xfrm>
            <a:off x="2777856" y="2592780"/>
            <a:ext cx="1811714" cy="369332"/>
          </a:xfrm>
          <a:prstGeom prst="rect">
            <a:avLst/>
          </a:prstGeom>
        </p:spPr>
        <p:txBody>
          <a:bodyPr wrap="none">
            <a:spAutoFit/>
          </a:bodyPr>
          <a:lstStyle/>
          <a:p>
            <a:r>
              <a:rPr lang="zh-CN" altLang="en-US" b="1" dirty="0" smtClean="0">
                <a:solidFill>
                  <a:srgbClr val="FF0000"/>
                </a:solidFill>
              </a:rPr>
              <a:t>深入与用户交流</a:t>
            </a:r>
            <a:endParaRPr lang="zh-CN" altLang="en-US" b="1" dirty="0">
              <a:solidFill>
                <a:srgbClr val="FF0000"/>
              </a:solidFill>
            </a:endParaRPr>
          </a:p>
        </p:txBody>
      </p:sp>
    </p:spTree>
    <p:extLst>
      <p:ext uri="{BB962C8B-B14F-4D97-AF65-F5344CB8AC3E}">
        <p14:creationId xmlns:p14="http://schemas.microsoft.com/office/powerpoint/2010/main" val="3991109013"/>
      </p:ext>
    </p:extLst>
  </p:cSld>
  <p:clrMapOvr>
    <a:masterClrMapping/>
  </p:clrMapOvr>
  <p:transition spd="slow" advTm="38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362" fill="hold"/>
                                        <p:tgtEl>
                                          <p:spTgt spid="10"/>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6200"/>
                                  </p:stCondLst>
                                  <p:iterate type="lt">
                                    <p:tmPct val="20608"/>
                                  </p:iterate>
                                  <p:childTnLst>
                                    <p:set>
                                      <p:cBhvr>
                                        <p:cTn id="11" dur="1" fill="hold">
                                          <p:stCondLst>
                                            <p:cond delay="0"/>
                                          </p:stCondLst>
                                        </p:cTn>
                                        <p:tgtEl>
                                          <p:spTgt spid="35"/>
                                        </p:tgtEl>
                                        <p:attrNameLst>
                                          <p:attrName>style.visibility</p:attrName>
                                        </p:attrNameLst>
                                      </p:cBhvr>
                                      <p:to>
                                        <p:strVal val="visible"/>
                                      </p:to>
                                    </p:set>
                                    <p:animEffect transition="in" filter="fade">
                                      <p:cBhvr>
                                        <p:cTn id="12" dur="1200"/>
                                        <p:tgtEl>
                                          <p:spTgt spid="35"/>
                                        </p:tgtEl>
                                      </p:cBhvr>
                                    </p:animEffect>
                                  </p:childTnLst>
                                </p:cTn>
                              </p:par>
                              <p:par>
                                <p:cTn id="13" presetID="22" presetClass="entr" presetSubtype="2" fill="hold" nodeType="withEffect">
                                  <p:stCondLst>
                                    <p:cond delay="620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2300"/>
                                        <p:tgtEl>
                                          <p:spTgt spid="9"/>
                                        </p:tgtEl>
                                      </p:cBhvr>
                                    </p:animEffect>
                                  </p:childTnLst>
                                </p:cTn>
                              </p:par>
                              <p:par>
                                <p:cTn id="16" presetID="10" presetClass="exit" presetSubtype="0" fill="hold" nodeType="withEffect">
                                  <p:stCondLst>
                                    <p:cond delay="14300"/>
                                  </p:stCondLst>
                                  <p:childTnLst>
                                    <p:animEffect transition="out" filter="fade">
                                      <p:cBhvr>
                                        <p:cTn id="17" dur="2200"/>
                                        <p:tgtEl>
                                          <p:spTgt spid="9"/>
                                        </p:tgtEl>
                                      </p:cBhvr>
                                    </p:animEffect>
                                    <p:set>
                                      <p:cBhvr>
                                        <p:cTn id="18" dur="1" fill="hold">
                                          <p:stCondLst>
                                            <p:cond delay="2199"/>
                                          </p:stCondLst>
                                        </p:cTn>
                                        <p:tgtEl>
                                          <p:spTgt spid="9"/>
                                        </p:tgtEl>
                                        <p:attrNameLst>
                                          <p:attrName>style.visibility</p:attrName>
                                        </p:attrNameLst>
                                      </p:cBhvr>
                                      <p:to>
                                        <p:strVal val="hidden"/>
                                      </p:to>
                                    </p:set>
                                  </p:childTnLst>
                                </p:cTn>
                              </p:par>
                              <p:par>
                                <p:cTn id="19" presetID="22" presetClass="entr" presetSubtype="8" fill="hold" nodeType="withEffect">
                                  <p:stCondLst>
                                    <p:cond delay="1430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2100"/>
                                        <p:tgtEl>
                                          <p:spTgt spid="8"/>
                                        </p:tgtEl>
                                      </p:cBhvr>
                                    </p:animEffect>
                                  </p:childTnLst>
                                </p:cTn>
                              </p:par>
                              <p:par>
                                <p:cTn id="22" presetID="10" presetClass="exit" presetSubtype="0" fill="hold" nodeType="withEffect">
                                  <p:stCondLst>
                                    <p:cond delay="25000"/>
                                  </p:stCondLst>
                                  <p:childTnLst>
                                    <p:animEffect transition="out" filter="fade">
                                      <p:cBhvr>
                                        <p:cTn id="23" dur="2200"/>
                                        <p:tgtEl>
                                          <p:spTgt spid="8"/>
                                        </p:tgtEl>
                                      </p:cBhvr>
                                    </p:animEffect>
                                    <p:set>
                                      <p:cBhvr>
                                        <p:cTn id="24" dur="1" fill="hold">
                                          <p:stCondLst>
                                            <p:cond delay="2199"/>
                                          </p:stCondLst>
                                        </p:cTn>
                                        <p:tgtEl>
                                          <p:spTgt spid="8"/>
                                        </p:tgtEl>
                                        <p:attrNameLst>
                                          <p:attrName>style.visibility</p:attrName>
                                        </p:attrNameLst>
                                      </p:cBhvr>
                                      <p:to>
                                        <p:strVal val="hidden"/>
                                      </p:to>
                                    </p:set>
                                  </p:childTnLst>
                                </p:cTn>
                              </p:par>
                              <p:par>
                                <p:cTn id="25" presetID="22" presetClass="entr" presetSubtype="2" fill="hold" nodeType="withEffect">
                                  <p:stCondLst>
                                    <p:cond delay="25000"/>
                                  </p:stCondLst>
                                  <p:childTnLst>
                                    <p:set>
                                      <p:cBhvr>
                                        <p:cTn id="26" dur="1" fill="hold">
                                          <p:stCondLst>
                                            <p:cond delay="0"/>
                                          </p:stCondLst>
                                        </p:cTn>
                                        <p:tgtEl>
                                          <p:spTgt spid="11"/>
                                        </p:tgtEl>
                                        <p:attrNameLst>
                                          <p:attrName>style.visibility</p:attrName>
                                        </p:attrNameLst>
                                      </p:cBhvr>
                                      <p:to>
                                        <p:strVal val="visible"/>
                                      </p:to>
                                    </p:set>
                                    <p:animEffect transition="in" filter="wipe(right)">
                                      <p:cBhvr>
                                        <p:cTn id="27" dur="2300"/>
                                        <p:tgtEl>
                                          <p:spTgt spid="11"/>
                                        </p:tgtEl>
                                      </p:cBhvr>
                                    </p:animEffect>
                                  </p:childTnLst>
                                </p:cTn>
                              </p:par>
                              <p:par>
                                <p:cTn id="28" presetID="47" presetClass="entr" presetSubtype="0" fill="hold" grpId="0" nodeType="withEffect">
                                  <p:stCondLst>
                                    <p:cond delay="268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10" presetClass="exit" presetSubtype="0" fill="hold" grpId="1" nodeType="withEffect">
                                  <p:stCondLst>
                                    <p:cond delay="3100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6" fill="hold" display="0">
                  <p:stCondLst>
                    <p:cond delay="indefinite"/>
                  </p:stCondLst>
                  <p:endCondLst>
                    <p:cond evt="onStopAudio" delay="0">
                      <p:tgtEl>
                        <p:sldTgt/>
                      </p:tgtEl>
                    </p:cond>
                  </p:endCondLst>
                </p:cTn>
                <p:tgtEl>
                  <p:spTgt spid="10"/>
                </p:tgtEl>
              </p:cMediaNode>
            </p:audio>
          </p:childTnLst>
        </p:cTn>
      </p:par>
    </p:tnLst>
    <p:bldLst>
      <p:bldP spid="4" grpId="0"/>
      <p:bldP spid="35" grpId="0"/>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7.2.2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需求分析的</a:t>
            </a:r>
            <a:r>
              <a:rPr lang="zh-CN" altLang="en-US" sz="3200" dirty="0">
                <a:solidFill>
                  <a:schemeClr val="bg1"/>
                </a:solidFill>
                <a:latin typeface="Times New Roman" panose="02020603050405020304" pitchFamily="18" charset="0"/>
                <a:ea typeface="华文行楷" panose="02010800040101010101" pitchFamily="2" charset="-122"/>
              </a:rPr>
              <a:t>方法</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调查用户需求的步骤</a:t>
            </a: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84784"/>
            <a:ext cx="9217024" cy="209288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）调查组织机构</a:t>
            </a:r>
            <a:r>
              <a:rPr lang="zh-CN" altLang="en-US" sz="2000" dirty="0" smtClean="0">
                <a:latin typeface="Times New Roman" panose="02020603050405020304" pitchFamily="18" charset="0"/>
                <a:cs typeface="Times New Roman" panose="02020603050405020304" pitchFamily="18" charset="0"/>
              </a:rPr>
              <a:t>情况</a:t>
            </a:r>
            <a:r>
              <a:rPr lang="zh-CN" altLang="en-US" sz="2000" dirty="0">
                <a:latin typeface="Times New Roman" panose="02020603050405020304" pitchFamily="18" charset="0"/>
                <a:cs typeface="Times New Roman" panose="02020603050405020304" pitchFamily="18" charset="0"/>
              </a:rPr>
              <a:t>；</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）调查各部门的业务活动</a:t>
            </a:r>
            <a:r>
              <a:rPr lang="zh-CN" altLang="en-US" sz="2000" dirty="0" smtClean="0">
                <a:latin typeface="Times New Roman" panose="02020603050405020304" pitchFamily="18" charset="0"/>
                <a:cs typeface="Times New Roman" panose="02020603050405020304" pitchFamily="18" charset="0"/>
              </a:rPr>
              <a:t>情况；</a:t>
            </a:r>
            <a:endParaRPr lang="zh-CN" altLang="en-US" sz="2000" dirty="0">
              <a:latin typeface="Times New Roman" panose="02020603050405020304" pitchFamily="18" charset="0"/>
              <a:cs typeface="Times New Roman" panose="02020603050405020304" pitchFamily="18" charset="0"/>
            </a:endParaRP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）协助用户明确对新系统的各种要求，包括</a:t>
            </a:r>
            <a:r>
              <a:rPr lang="zh-CN" altLang="en-US" sz="2000" dirty="0" smtClean="0">
                <a:latin typeface="Times New Roman" panose="02020603050405020304" pitchFamily="18" charset="0"/>
                <a:cs typeface="Times New Roman" panose="02020603050405020304" pitchFamily="18" charset="0"/>
              </a:rPr>
              <a:t>信息</a:t>
            </a:r>
            <a:r>
              <a:rPr lang="zh-CN" altLang="en-US" sz="2000" dirty="0">
                <a:latin typeface="Times New Roman" panose="02020603050405020304" pitchFamily="18" charset="0"/>
                <a:cs typeface="Times New Roman" panose="02020603050405020304" pitchFamily="18" charset="0"/>
              </a:rPr>
              <a:t>要求、处理要求、完全性与完整性</a:t>
            </a:r>
            <a:r>
              <a:rPr lang="zh-CN" altLang="en-US" sz="2000" dirty="0" smtClean="0">
                <a:latin typeface="Times New Roman" panose="02020603050405020304" pitchFamily="18" charset="0"/>
                <a:cs typeface="Times New Roman" panose="02020603050405020304" pitchFamily="18" charset="0"/>
              </a:rPr>
              <a:t>要求；</a:t>
            </a:r>
            <a:endParaRPr lang="zh-CN" altLang="en-US" sz="2000" dirty="0">
              <a:latin typeface="Times New Roman" panose="02020603050405020304" pitchFamily="18" charset="0"/>
              <a:cs typeface="Times New Roman" panose="02020603050405020304" pitchFamily="18" charset="0"/>
            </a:endParaRP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）确定新系统的</a:t>
            </a:r>
            <a:r>
              <a:rPr lang="zh-CN" altLang="en-US" sz="2000" dirty="0" smtClean="0">
                <a:latin typeface="Times New Roman" panose="02020603050405020304" pitchFamily="18" charset="0"/>
                <a:cs typeface="Times New Roman" panose="02020603050405020304" pitchFamily="18" charset="0"/>
              </a:rPr>
              <a:t>边界；</a:t>
            </a:r>
            <a:endParaRPr lang="zh-CN" altLang="en-US" sz="2000" dirty="0">
              <a:latin typeface="Times New Roman" panose="02020603050405020304" pitchFamily="18" charset="0"/>
              <a:cs typeface="Times New Roman" panose="02020603050405020304" pitchFamily="18" charset="0"/>
            </a:endParaRPr>
          </a:p>
        </p:txBody>
      </p:sp>
      <p:pic>
        <p:nvPicPr>
          <p:cNvPr id="6" name="Voic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2752" y="3225800"/>
            <a:ext cx="406400" cy="406400"/>
          </a:xfrm>
          <a:prstGeom prst="rect">
            <a:avLst/>
          </a:prstGeom>
        </p:spPr>
      </p:pic>
      <p:sp>
        <p:nvSpPr>
          <p:cNvPr id="8" name="矩形 7"/>
          <p:cNvSpPr/>
          <p:nvPr/>
        </p:nvSpPr>
        <p:spPr>
          <a:xfrm>
            <a:off x="1312456" y="1608932"/>
            <a:ext cx="2723823" cy="369332"/>
          </a:xfrm>
          <a:prstGeom prst="rect">
            <a:avLst/>
          </a:prstGeom>
        </p:spPr>
        <p:txBody>
          <a:bodyPr wrap="none">
            <a:spAutoFit/>
          </a:bodyPr>
          <a:lstStyle/>
          <a:p>
            <a:r>
              <a:rPr lang="zh-CN" altLang="zh-CN" b="1" dirty="0">
                <a:solidFill>
                  <a:srgbClr val="0071C1"/>
                </a:solidFill>
              </a:rPr>
              <a:t>调查清楚用户的实际需求</a:t>
            </a:r>
            <a:endParaRPr lang="zh-CN" altLang="en-US" b="1" dirty="0">
              <a:solidFill>
                <a:srgbClr val="0071C1"/>
              </a:solidFill>
            </a:endParaRPr>
          </a:p>
        </p:txBody>
      </p:sp>
      <p:sp>
        <p:nvSpPr>
          <p:cNvPr id="10" name="矩形 9"/>
          <p:cNvSpPr/>
          <p:nvPr/>
        </p:nvSpPr>
        <p:spPr>
          <a:xfrm>
            <a:off x="1734545" y="2048609"/>
            <a:ext cx="1579278" cy="369332"/>
          </a:xfrm>
          <a:prstGeom prst="rect">
            <a:avLst/>
          </a:prstGeom>
        </p:spPr>
        <p:txBody>
          <a:bodyPr wrap="none">
            <a:spAutoFit/>
          </a:bodyPr>
          <a:lstStyle/>
          <a:p>
            <a:r>
              <a:rPr lang="zh-CN" altLang="en-US" b="1" dirty="0">
                <a:solidFill>
                  <a:srgbClr val="0071C1"/>
                </a:solidFill>
              </a:rPr>
              <a:t>进行初步分析</a:t>
            </a:r>
          </a:p>
        </p:txBody>
      </p:sp>
      <p:sp>
        <p:nvSpPr>
          <p:cNvPr id="9" name="右箭头 8"/>
          <p:cNvSpPr/>
          <p:nvPr/>
        </p:nvSpPr>
        <p:spPr bwMode="auto">
          <a:xfrm>
            <a:off x="4137697" y="1911814"/>
            <a:ext cx="1002374" cy="273590"/>
          </a:xfrm>
          <a:prstGeom prst="right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2" name="矩形 11"/>
          <p:cNvSpPr/>
          <p:nvPr/>
        </p:nvSpPr>
        <p:spPr>
          <a:xfrm>
            <a:off x="5217817" y="1863943"/>
            <a:ext cx="1811714" cy="369332"/>
          </a:xfrm>
          <a:prstGeom prst="rect">
            <a:avLst/>
          </a:prstGeom>
        </p:spPr>
        <p:txBody>
          <a:bodyPr wrap="none">
            <a:spAutoFit/>
          </a:bodyPr>
          <a:lstStyle/>
          <a:p>
            <a:r>
              <a:rPr lang="zh-CN" altLang="en-US" b="1" dirty="0">
                <a:solidFill>
                  <a:srgbClr val="0071C1"/>
                </a:solidFill>
              </a:rPr>
              <a:t>与用户达成共识</a:t>
            </a:r>
          </a:p>
        </p:txBody>
      </p:sp>
      <p:sp>
        <p:nvSpPr>
          <p:cNvPr id="13" name="右箭头 12"/>
          <p:cNvSpPr/>
          <p:nvPr/>
        </p:nvSpPr>
        <p:spPr bwMode="auto">
          <a:xfrm>
            <a:off x="7234041" y="1914629"/>
            <a:ext cx="1002374" cy="273590"/>
          </a:xfrm>
          <a:prstGeom prst="right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4" name="矩形 13"/>
          <p:cNvSpPr/>
          <p:nvPr/>
        </p:nvSpPr>
        <p:spPr>
          <a:xfrm>
            <a:off x="8427927" y="1844824"/>
            <a:ext cx="2276585" cy="369332"/>
          </a:xfrm>
          <a:prstGeom prst="rect">
            <a:avLst/>
          </a:prstGeom>
        </p:spPr>
        <p:txBody>
          <a:bodyPr wrap="none">
            <a:spAutoFit/>
          </a:bodyPr>
          <a:lstStyle/>
          <a:p>
            <a:r>
              <a:rPr lang="zh-CN" altLang="en-US" b="1" dirty="0">
                <a:solidFill>
                  <a:srgbClr val="0071C1"/>
                </a:solidFill>
              </a:rPr>
              <a:t>分析与表达这些需求</a:t>
            </a:r>
          </a:p>
        </p:txBody>
      </p:sp>
      <p:grpSp>
        <p:nvGrpSpPr>
          <p:cNvPr id="17" name="组合 16"/>
          <p:cNvGrpSpPr/>
          <p:nvPr/>
        </p:nvGrpSpPr>
        <p:grpSpPr>
          <a:xfrm>
            <a:off x="1491041" y="3937705"/>
            <a:ext cx="1475617" cy="1291495"/>
            <a:chOff x="8364799" y="3937705"/>
            <a:chExt cx="1475617" cy="1291495"/>
          </a:xfrm>
        </p:grpSpPr>
        <p:sp>
          <p:nvSpPr>
            <p:cNvPr id="11" name="椭圆 10"/>
            <p:cNvSpPr/>
            <p:nvPr/>
          </p:nvSpPr>
          <p:spPr bwMode="auto">
            <a:xfrm>
              <a:off x="8427927" y="3937705"/>
              <a:ext cx="1340481" cy="1291495"/>
            </a:xfrm>
            <a:prstGeom prst="ellips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smtClean="0">
                <a:ln>
                  <a:noFill/>
                </a:ln>
                <a:solidFill>
                  <a:schemeClr val="tx1"/>
                </a:solidFill>
                <a:effectLst/>
                <a:latin typeface="Arial" pitchFamily="34" charset="0"/>
                <a:ea typeface="宋体" pitchFamily="2" charset="-122"/>
              </a:endParaRPr>
            </a:p>
          </p:txBody>
        </p:sp>
        <p:sp>
          <p:nvSpPr>
            <p:cNvPr id="16" name="矩形 15"/>
            <p:cNvSpPr/>
            <p:nvPr/>
          </p:nvSpPr>
          <p:spPr>
            <a:xfrm>
              <a:off x="8364799" y="4124241"/>
              <a:ext cx="1475617" cy="923330"/>
            </a:xfrm>
            <a:prstGeom prst="rect">
              <a:avLst/>
            </a:prstGeom>
          </p:spPr>
          <p:txBody>
            <a:bodyPr wrap="square">
              <a:spAutoFit/>
            </a:bodyPr>
            <a:lstStyle/>
            <a:p>
              <a:pPr algn="ctr" eaLnBrk="1" hangingPunct="1"/>
              <a:r>
                <a:rPr lang="zh-CN" altLang="en-US" b="1" dirty="0" smtClean="0"/>
                <a:t>调查组</a:t>
              </a:r>
              <a:endParaRPr lang="en-US" altLang="zh-CN" b="1" dirty="0" smtClean="0"/>
            </a:p>
            <a:p>
              <a:pPr algn="ctr" eaLnBrk="1" hangingPunct="1"/>
              <a:r>
                <a:rPr lang="zh-CN" altLang="en-US" b="1" dirty="0" smtClean="0"/>
                <a:t>织</a:t>
              </a:r>
              <a:r>
                <a:rPr lang="zh-CN" altLang="en-US" b="1" dirty="0"/>
                <a:t>机构</a:t>
              </a:r>
              <a:r>
                <a:rPr lang="zh-CN" altLang="en-US" b="1" dirty="0" smtClean="0"/>
                <a:t>总</a:t>
              </a:r>
              <a:endParaRPr lang="en-US" altLang="zh-CN" b="1" dirty="0" smtClean="0"/>
            </a:p>
            <a:p>
              <a:pPr algn="ctr" eaLnBrk="1" hangingPunct="1"/>
              <a:r>
                <a:rPr lang="zh-CN" altLang="en-US" b="1" dirty="0" smtClean="0"/>
                <a:t>体</a:t>
              </a:r>
              <a:r>
                <a:rPr lang="zh-CN" altLang="en-US" b="1" dirty="0"/>
                <a:t>情况</a:t>
              </a:r>
            </a:p>
          </p:txBody>
        </p:sp>
      </p:grpSp>
      <p:grpSp>
        <p:nvGrpSpPr>
          <p:cNvPr id="19" name="组合 18"/>
          <p:cNvGrpSpPr/>
          <p:nvPr/>
        </p:nvGrpSpPr>
        <p:grpSpPr>
          <a:xfrm>
            <a:off x="3998959" y="3937705"/>
            <a:ext cx="1475617" cy="1291495"/>
            <a:chOff x="8345986" y="3937705"/>
            <a:chExt cx="1475617" cy="1291495"/>
          </a:xfrm>
        </p:grpSpPr>
        <p:sp>
          <p:nvSpPr>
            <p:cNvPr id="20" name="椭圆 19"/>
            <p:cNvSpPr/>
            <p:nvPr/>
          </p:nvSpPr>
          <p:spPr bwMode="auto">
            <a:xfrm>
              <a:off x="8427927" y="3937705"/>
              <a:ext cx="1340481" cy="1291495"/>
            </a:xfrm>
            <a:prstGeom prst="ellips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smtClean="0">
                <a:ln>
                  <a:noFill/>
                </a:ln>
                <a:solidFill>
                  <a:schemeClr val="tx1"/>
                </a:solidFill>
                <a:effectLst/>
                <a:latin typeface="Arial" pitchFamily="34" charset="0"/>
                <a:ea typeface="宋体" pitchFamily="2" charset="-122"/>
              </a:endParaRPr>
            </a:p>
          </p:txBody>
        </p:sp>
        <p:sp>
          <p:nvSpPr>
            <p:cNvPr id="21" name="矩形 20"/>
            <p:cNvSpPr/>
            <p:nvPr/>
          </p:nvSpPr>
          <p:spPr>
            <a:xfrm>
              <a:off x="8345986" y="4260286"/>
              <a:ext cx="1475617" cy="646331"/>
            </a:xfrm>
            <a:prstGeom prst="rect">
              <a:avLst/>
            </a:prstGeom>
          </p:spPr>
          <p:txBody>
            <a:bodyPr wrap="square">
              <a:spAutoFit/>
            </a:bodyPr>
            <a:lstStyle/>
            <a:p>
              <a:pPr algn="ctr" eaLnBrk="1" hangingPunct="1"/>
              <a:r>
                <a:rPr lang="zh-CN" altLang="en-US" b="1" dirty="0" smtClean="0"/>
                <a:t>熟悉</a:t>
              </a:r>
              <a:endParaRPr lang="en-US" altLang="zh-CN" b="1" dirty="0" smtClean="0"/>
            </a:p>
            <a:p>
              <a:pPr algn="ctr" eaLnBrk="1" hangingPunct="1"/>
              <a:r>
                <a:rPr lang="zh-CN" altLang="en-US" b="1" dirty="0"/>
                <a:t>业务情况</a:t>
              </a:r>
            </a:p>
          </p:txBody>
        </p:sp>
      </p:grpSp>
      <p:grpSp>
        <p:nvGrpSpPr>
          <p:cNvPr id="22" name="组合 21"/>
          <p:cNvGrpSpPr/>
          <p:nvPr/>
        </p:nvGrpSpPr>
        <p:grpSpPr>
          <a:xfrm>
            <a:off x="6506877" y="3937705"/>
            <a:ext cx="1475617" cy="1291495"/>
            <a:chOff x="8345986" y="3937705"/>
            <a:chExt cx="1475617" cy="1291495"/>
          </a:xfrm>
        </p:grpSpPr>
        <p:sp>
          <p:nvSpPr>
            <p:cNvPr id="23" name="椭圆 22"/>
            <p:cNvSpPr/>
            <p:nvPr/>
          </p:nvSpPr>
          <p:spPr bwMode="auto">
            <a:xfrm>
              <a:off x="8427927" y="3937705"/>
              <a:ext cx="1340481" cy="1291495"/>
            </a:xfrm>
            <a:prstGeom prst="ellips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smtClean="0">
                <a:ln>
                  <a:noFill/>
                </a:ln>
                <a:solidFill>
                  <a:schemeClr val="tx1"/>
                </a:solidFill>
                <a:effectLst/>
                <a:latin typeface="Arial" pitchFamily="34" charset="0"/>
                <a:ea typeface="宋体" pitchFamily="2" charset="-122"/>
              </a:endParaRPr>
            </a:p>
          </p:txBody>
        </p:sp>
        <p:sp>
          <p:nvSpPr>
            <p:cNvPr id="24" name="矩形 23"/>
            <p:cNvSpPr/>
            <p:nvPr/>
          </p:nvSpPr>
          <p:spPr>
            <a:xfrm>
              <a:off x="8345986" y="4260286"/>
              <a:ext cx="1475617" cy="646331"/>
            </a:xfrm>
            <a:prstGeom prst="rect">
              <a:avLst/>
            </a:prstGeom>
          </p:spPr>
          <p:txBody>
            <a:bodyPr wrap="square">
              <a:spAutoFit/>
            </a:bodyPr>
            <a:lstStyle/>
            <a:p>
              <a:pPr algn="ctr" eaLnBrk="1" hangingPunct="1"/>
              <a:r>
                <a:rPr lang="zh-CN" altLang="en-US" b="1" dirty="0" smtClean="0"/>
                <a:t>明确</a:t>
              </a:r>
              <a:endParaRPr lang="en-US" altLang="zh-CN" b="1" dirty="0" smtClean="0"/>
            </a:p>
            <a:p>
              <a:pPr algn="ctr" eaLnBrk="1" hangingPunct="1"/>
              <a:r>
                <a:rPr lang="zh-CN" altLang="en-US" b="1" dirty="0" smtClean="0"/>
                <a:t>用户需求</a:t>
              </a:r>
              <a:endParaRPr lang="zh-CN" altLang="en-US" b="1" dirty="0"/>
            </a:p>
          </p:txBody>
        </p:sp>
      </p:grpSp>
      <p:grpSp>
        <p:nvGrpSpPr>
          <p:cNvPr id="25" name="组合 24"/>
          <p:cNvGrpSpPr/>
          <p:nvPr/>
        </p:nvGrpSpPr>
        <p:grpSpPr>
          <a:xfrm>
            <a:off x="9014795" y="3937705"/>
            <a:ext cx="1475617" cy="1291495"/>
            <a:chOff x="8345986" y="3937705"/>
            <a:chExt cx="1475617" cy="1291495"/>
          </a:xfrm>
        </p:grpSpPr>
        <p:sp>
          <p:nvSpPr>
            <p:cNvPr id="26" name="椭圆 25"/>
            <p:cNvSpPr/>
            <p:nvPr/>
          </p:nvSpPr>
          <p:spPr bwMode="auto">
            <a:xfrm>
              <a:off x="8427927" y="3937705"/>
              <a:ext cx="1340481" cy="1291495"/>
            </a:xfrm>
            <a:prstGeom prst="ellips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dirty="0" smtClean="0">
                <a:ln>
                  <a:noFill/>
                </a:ln>
                <a:solidFill>
                  <a:schemeClr val="tx1"/>
                </a:solidFill>
                <a:effectLst/>
                <a:latin typeface="Arial" pitchFamily="34" charset="0"/>
                <a:ea typeface="宋体" pitchFamily="2" charset="-122"/>
              </a:endParaRPr>
            </a:p>
          </p:txBody>
        </p:sp>
        <p:sp>
          <p:nvSpPr>
            <p:cNvPr id="27" name="矩形 26"/>
            <p:cNvSpPr/>
            <p:nvPr/>
          </p:nvSpPr>
          <p:spPr>
            <a:xfrm>
              <a:off x="8345986" y="4260286"/>
              <a:ext cx="1475617" cy="646331"/>
            </a:xfrm>
            <a:prstGeom prst="rect">
              <a:avLst/>
            </a:prstGeom>
          </p:spPr>
          <p:txBody>
            <a:bodyPr wrap="square">
              <a:spAutoFit/>
            </a:bodyPr>
            <a:lstStyle/>
            <a:p>
              <a:pPr algn="ctr" eaLnBrk="1" hangingPunct="1"/>
              <a:r>
                <a:rPr lang="zh-CN" altLang="en-US" b="1" dirty="0" smtClean="0"/>
                <a:t>确定</a:t>
              </a:r>
              <a:endParaRPr lang="en-US" altLang="zh-CN" b="1" dirty="0" smtClean="0"/>
            </a:p>
            <a:p>
              <a:pPr algn="ctr" eaLnBrk="1" hangingPunct="1"/>
              <a:r>
                <a:rPr lang="zh-CN" altLang="en-US" b="1" dirty="0" smtClean="0"/>
                <a:t>系统边界</a:t>
              </a:r>
              <a:endParaRPr lang="zh-CN" altLang="en-US" b="1" dirty="0"/>
            </a:p>
          </p:txBody>
        </p:sp>
      </p:grpSp>
      <p:cxnSp>
        <p:nvCxnSpPr>
          <p:cNvPr id="28" name="直接箭头连接符 27"/>
          <p:cNvCxnSpPr>
            <a:stCxn id="11" idx="6"/>
            <a:endCxn id="20" idx="2"/>
          </p:cNvCxnSpPr>
          <p:nvPr/>
        </p:nvCxnSpPr>
        <p:spPr bwMode="auto">
          <a:xfrm>
            <a:off x="2894650" y="4583453"/>
            <a:ext cx="1186250" cy="0"/>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31"/>
          <p:cNvCxnSpPr>
            <a:stCxn id="20" idx="6"/>
            <a:endCxn id="23" idx="2"/>
          </p:cNvCxnSpPr>
          <p:nvPr/>
        </p:nvCxnSpPr>
        <p:spPr bwMode="auto">
          <a:xfrm>
            <a:off x="5421381" y="4583453"/>
            <a:ext cx="1167437" cy="0"/>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35"/>
          <p:cNvCxnSpPr>
            <a:stCxn id="23" idx="6"/>
            <a:endCxn id="26" idx="2"/>
          </p:cNvCxnSpPr>
          <p:nvPr/>
        </p:nvCxnSpPr>
        <p:spPr bwMode="auto">
          <a:xfrm>
            <a:off x="7929299" y="4583453"/>
            <a:ext cx="1167437" cy="0"/>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94571066"/>
      </p:ext>
    </p:extLst>
  </p:cSld>
  <p:clrMapOvr>
    <a:masterClrMapping/>
  </p:clrMapOvr>
  <p:transition spd="slow" advTm="4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209" fill="hold"/>
                                        <p:tgtEl>
                                          <p:spTgt spid="6"/>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22" presetClass="entr" presetSubtype="8" fill="hold" grpId="0" nodeType="withEffect">
                                  <p:stCondLst>
                                    <p:cond delay="4500"/>
                                  </p:stCondLst>
                                  <p:iterate type="lt">
                                    <p:tmPct val="20000"/>
                                  </p:iterate>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7000"/>
                                  </p:stCondLst>
                                  <p:iterate type="lt">
                                    <p:tmPct val="20000"/>
                                  </p:iterate>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950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fill="hold" grpId="0" nodeType="withEffect">
                                  <p:stCondLst>
                                    <p:cond delay="10700"/>
                                  </p:stCondLst>
                                  <p:iterate type="lt">
                                    <p:tmPct val="20000"/>
                                  </p:iterate>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22" presetClass="entr" presetSubtype="8" fill="hold" grpId="0" nodeType="withEffect">
                                  <p:stCondLst>
                                    <p:cond delay="1250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grpId="0" nodeType="withEffect">
                                  <p:stCondLst>
                                    <p:cond delay="13400"/>
                                  </p:stCondLst>
                                  <p:iterate type="lt">
                                    <p:tmPct val="20000"/>
                                  </p:iterate>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10" presetClass="exit" presetSubtype="0" fill="hold" grpId="1" nodeType="withEffect">
                                  <p:stCondLst>
                                    <p:cond delay="15700"/>
                                  </p:stCondLst>
                                  <p:iterate type="lt">
                                    <p:tmPct val="0"/>
                                  </p:iterate>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10" presetClass="exit" presetSubtype="0" fill="hold" grpId="1" nodeType="withEffect">
                                  <p:stCondLst>
                                    <p:cond delay="15700"/>
                                  </p:stCondLst>
                                  <p:iterate type="lt">
                                    <p:tmPct val="0"/>
                                  </p:iterate>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grpId="1" nodeType="withEffect">
                                  <p:stCondLst>
                                    <p:cond delay="1570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grpId="1" nodeType="withEffect">
                                  <p:stCondLst>
                                    <p:cond delay="15700"/>
                                  </p:stCondLst>
                                  <p:iterate type="lt">
                                    <p:tmPct val="0"/>
                                  </p:iterate>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1" nodeType="withEffect">
                                  <p:stCondLst>
                                    <p:cond delay="1570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grpId="1" nodeType="withEffect">
                                  <p:stCondLst>
                                    <p:cond delay="15700"/>
                                  </p:stCondLst>
                                  <p:iterate type="lt">
                                    <p:tmPct val="0"/>
                                  </p:iterate>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ntr" presetSubtype="0" fill="hold" grpId="0" nodeType="withEffect">
                                  <p:stCondLst>
                                    <p:cond delay="15700"/>
                                  </p:stCondLst>
                                  <p:iterate type="lt">
                                    <p:tmPct val="45000"/>
                                  </p:iterate>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grpId="0" nodeType="withEffect">
                                  <p:stCondLst>
                                    <p:cond delay="18800"/>
                                  </p:stCondLst>
                                  <p:iterate type="lt">
                                    <p:tmPct val="22250"/>
                                  </p:iterate>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childTnLst>
                                </p:cTn>
                              </p:par>
                              <p:par>
                                <p:cTn id="55" presetID="21" presetClass="entr" presetSubtype="1" fill="hold" nodeType="withEffect">
                                  <p:stCondLst>
                                    <p:cond delay="18800"/>
                                  </p:stCondLst>
                                  <p:childTnLst>
                                    <p:set>
                                      <p:cBhvr>
                                        <p:cTn id="56" dur="1" fill="hold">
                                          <p:stCondLst>
                                            <p:cond delay="0"/>
                                          </p:stCondLst>
                                        </p:cTn>
                                        <p:tgtEl>
                                          <p:spTgt spid="17"/>
                                        </p:tgtEl>
                                        <p:attrNameLst>
                                          <p:attrName>style.visibility</p:attrName>
                                        </p:attrNameLst>
                                      </p:cBhvr>
                                      <p:to>
                                        <p:strVal val="visible"/>
                                      </p:to>
                                    </p:set>
                                    <p:animEffect transition="in" filter="wheel(1)">
                                      <p:cBhvr>
                                        <p:cTn id="57" dur="2000"/>
                                        <p:tgtEl>
                                          <p:spTgt spid="17"/>
                                        </p:tgtEl>
                                      </p:cBhvr>
                                    </p:animEffect>
                                  </p:childTnLst>
                                </p:cTn>
                              </p:par>
                              <p:par>
                                <p:cTn id="58" presetID="22" presetClass="entr" presetSubtype="8" fill="hold" nodeType="withEffect">
                                  <p:stCondLst>
                                    <p:cond delay="2200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21" presetClass="entr" presetSubtype="1" fill="hold" nodeType="withEffect">
                                  <p:stCondLst>
                                    <p:cond delay="22400"/>
                                  </p:stCondLst>
                                  <p:childTnLst>
                                    <p:set>
                                      <p:cBhvr>
                                        <p:cTn id="62" dur="1" fill="hold">
                                          <p:stCondLst>
                                            <p:cond delay="0"/>
                                          </p:stCondLst>
                                        </p:cTn>
                                        <p:tgtEl>
                                          <p:spTgt spid="19"/>
                                        </p:tgtEl>
                                        <p:attrNameLst>
                                          <p:attrName>style.visibility</p:attrName>
                                        </p:attrNameLst>
                                      </p:cBhvr>
                                      <p:to>
                                        <p:strVal val="visible"/>
                                      </p:to>
                                    </p:set>
                                    <p:animEffect transition="in" filter="wheel(1)">
                                      <p:cBhvr>
                                        <p:cTn id="63" dur="2000"/>
                                        <p:tgtEl>
                                          <p:spTgt spid="19"/>
                                        </p:tgtEl>
                                      </p:cBhvr>
                                    </p:animEffect>
                                  </p:childTnLst>
                                </p:cTn>
                              </p:par>
                              <p:par>
                                <p:cTn id="64" presetID="22" presetClass="entr" presetSubtype="8" fill="hold" nodeType="withEffect">
                                  <p:stCondLst>
                                    <p:cond delay="2540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500"/>
                                        <p:tgtEl>
                                          <p:spTgt spid="32"/>
                                        </p:tgtEl>
                                      </p:cBhvr>
                                    </p:animEffect>
                                  </p:childTnLst>
                                </p:cTn>
                              </p:par>
                              <p:par>
                                <p:cTn id="67" presetID="21" presetClass="entr" presetSubtype="1" fill="hold" nodeType="withEffect">
                                  <p:stCondLst>
                                    <p:cond delay="25800"/>
                                  </p:stCondLst>
                                  <p:childTnLst>
                                    <p:set>
                                      <p:cBhvr>
                                        <p:cTn id="68" dur="1" fill="hold">
                                          <p:stCondLst>
                                            <p:cond delay="0"/>
                                          </p:stCondLst>
                                        </p:cTn>
                                        <p:tgtEl>
                                          <p:spTgt spid="22"/>
                                        </p:tgtEl>
                                        <p:attrNameLst>
                                          <p:attrName>style.visibility</p:attrName>
                                        </p:attrNameLst>
                                      </p:cBhvr>
                                      <p:to>
                                        <p:strVal val="visible"/>
                                      </p:to>
                                    </p:set>
                                    <p:animEffect transition="in" filter="wheel(1)">
                                      <p:cBhvr>
                                        <p:cTn id="69" dur="2000"/>
                                        <p:tgtEl>
                                          <p:spTgt spid="22"/>
                                        </p:tgtEl>
                                      </p:cBhvr>
                                    </p:animEffect>
                                  </p:childTnLst>
                                </p:cTn>
                              </p:par>
                              <p:par>
                                <p:cTn id="70" presetID="22" presetClass="entr" presetSubtype="8" fill="hold" nodeType="withEffect">
                                  <p:stCondLst>
                                    <p:cond delay="3470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par>
                                <p:cTn id="73" presetID="21" presetClass="entr" presetSubtype="1" fill="hold" nodeType="withEffect">
                                  <p:stCondLst>
                                    <p:cond delay="35500"/>
                                  </p:stCondLst>
                                  <p:childTnLst>
                                    <p:set>
                                      <p:cBhvr>
                                        <p:cTn id="74" dur="1" fill="hold">
                                          <p:stCondLst>
                                            <p:cond delay="0"/>
                                          </p:stCondLst>
                                        </p:cTn>
                                        <p:tgtEl>
                                          <p:spTgt spid="25"/>
                                        </p:tgtEl>
                                        <p:attrNameLst>
                                          <p:attrName>style.visibility</p:attrName>
                                        </p:attrNameLst>
                                      </p:cBhvr>
                                      <p:to>
                                        <p:strVal val="visible"/>
                                      </p:to>
                                    </p:set>
                                    <p:animEffect transition="in" filter="wheel(1)">
                                      <p:cBhvr>
                                        <p:cTn id="75"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6" fill="hold" display="0">
                  <p:stCondLst>
                    <p:cond delay="indefinite"/>
                  </p:stCondLst>
                  <p:endCondLst>
                    <p:cond evt="onStopAudio" delay="0">
                      <p:tgtEl>
                        <p:sldTgt/>
                      </p:tgtEl>
                    </p:cond>
                  </p:endCondLst>
                </p:cTn>
                <p:tgtEl>
                  <p:spTgt spid="6"/>
                </p:tgtEl>
              </p:cMediaNode>
            </p:audio>
          </p:childTnLst>
        </p:cTn>
      </p:par>
    </p:tnLst>
    <p:bldLst>
      <p:bldP spid="2" grpId="0"/>
      <p:bldP spid="3" grpId="0"/>
      <p:bldP spid="4" grpId="0"/>
      <p:bldP spid="35" grpId="0"/>
      <p:bldP spid="8" grpId="0"/>
      <p:bldP spid="8" grpId="1"/>
      <p:bldP spid="10" grpId="0"/>
      <p:bldP spid="10" grpId="1"/>
      <p:bldP spid="9" grpId="0" animBg="1"/>
      <p:bldP spid="9" grpId="1" animBg="1"/>
      <p:bldP spid="12" grpId="0"/>
      <p:bldP spid="12" grpId="1"/>
      <p:bldP spid="13" grpId="0" animBg="1"/>
      <p:bldP spid="13" grpId="1" animBg="1"/>
      <p:bldP spid="14" grpId="0"/>
      <p:bldP spid="1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7.2.2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需求分析的</a:t>
            </a:r>
            <a:r>
              <a:rPr lang="zh-CN" altLang="en-US" sz="3200" dirty="0">
                <a:solidFill>
                  <a:schemeClr val="bg1"/>
                </a:solidFill>
                <a:latin typeface="Times New Roman" panose="02020603050405020304" pitchFamily="18" charset="0"/>
                <a:ea typeface="华文行楷" panose="02010800040101010101" pitchFamily="2" charset="-122"/>
              </a:rPr>
              <a:t>方法</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常用调查方法</a:t>
            </a: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84784"/>
            <a:ext cx="9217024" cy="501675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）跟班作业</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通过亲身参加业务工作了解业务活动的情况</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）开调查会</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通过与用户座谈来了解业务活动情况及用户需求</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）请专人介绍</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）询问</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对某些调查中的问题，可以找专人询问</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）设计调查表请用户填写</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调查表设计合理，则很有效</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）查阅记录</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查阅与原系统有关的</a:t>
            </a:r>
            <a:r>
              <a:rPr lang="zh-CN" altLang="en-US" sz="2000" dirty="0" smtClean="0">
                <a:latin typeface="Times New Roman" panose="02020603050405020304" pitchFamily="18" charset="0"/>
                <a:cs typeface="Times New Roman" panose="02020603050405020304" pitchFamily="18" charset="0"/>
              </a:rPr>
              <a:t>数据记录</a:t>
            </a:r>
            <a:endParaRPr lang="zh-CN" altLang="en-US" sz="2000" dirty="0">
              <a:latin typeface="Times New Roman" panose="02020603050405020304" pitchFamily="18" charset="0"/>
              <a:cs typeface="Times New Roman" panose="02020603050405020304" pitchFamily="18" charset="0"/>
            </a:endParaRPr>
          </a:p>
        </p:txBody>
      </p:sp>
      <p:pic>
        <p:nvPicPr>
          <p:cNvPr id="7" name="Voic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225800"/>
            <a:ext cx="406400" cy="406400"/>
          </a:xfrm>
          <a:prstGeom prst="rect">
            <a:avLst/>
          </a:prstGeom>
        </p:spPr>
      </p:pic>
    </p:spTree>
    <p:extLst>
      <p:ext uri="{BB962C8B-B14F-4D97-AF65-F5344CB8AC3E}">
        <p14:creationId xmlns:p14="http://schemas.microsoft.com/office/powerpoint/2010/main" val="3932833453"/>
      </p:ext>
    </p:extLst>
  </p:cSld>
  <p:clrMapOvr>
    <a:masterClrMapping/>
  </p:clrMapOvr>
  <p:transition spd="slow" advTm="4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479" fill="hold"/>
                                        <p:tgtEl>
                                          <p:spTgt spid="7"/>
                                        </p:tgtEl>
                                      </p:cBhvr>
                                    </p:cmd>
                                  </p:childTnLst>
                                </p:cTn>
                              </p:par>
                              <p:par>
                                <p:cTn id="7" presetID="10" presetClass="entr" presetSubtype="0" fill="hold" grpId="0" nodeType="withEffect">
                                  <p:stCondLst>
                                    <p:cond delay="6200"/>
                                  </p:stCondLst>
                                  <p:iterate type="lt">
                                    <p:tmPct val="45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8900"/>
                                  </p:stCondLst>
                                  <p:iterate type="lt">
                                    <p:tmPct val="22250"/>
                                  </p:iterate>
                                  <p:childTnLst>
                                    <p:set>
                                      <p:cBhvr>
                                        <p:cTn id="11" dur="1" fill="hold">
                                          <p:stCondLst>
                                            <p:cond delay="0"/>
                                          </p:stCondLst>
                                        </p:cTn>
                                        <p:tgtEl>
                                          <p:spTgt spid="35"/>
                                        </p:tgtEl>
                                        <p:attrNameLst>
                                          <p:attrName>style.visibility</p:attrName>
                                        </p:attrNameLst>
                                      </p:cBhvr>
                                      <p:to>
                                        <p:strVal val="visible"/>
                                      </p:to>
                                    </p:set>
                                    <p:animEffect transition="in" filter="fade">
                                      <p:cBhvr>
                                        <p:cTn id="12" dur="12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7"/>
                </p:tgtEl>
              </p:cMediaNode>
            </p:audio>
          </p:childTnLst>
        </p:cTn>
      </p:par>
    </p:tnLst>
    <p:bldLst>
      <p:bldP spid="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7.2.2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需求分析的</a:t>
            </a:r>
            <a:r>
              <a:rPr lang="zh-CN" altLang="en-US" sz="3200" dirty="0">
                <a:solidFill>
                  <a:schemeClr val="bg1"/>
                </a:solidFill>
                <a:latin typeface="Times New Roman" panose="02020603050405020304" pitchFamily="18" charset="0"/>
                <a:ea typeface="华文行楷" panose="02010800040101010101" pitchFamily="2" charset="-122"/>
              </a:rPr>
              <a:t>方法</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结构化分析方法</a:t>
            </a:r>
            <a:endParaRPr lang="zh-CN" altLang="en-US" sz="2400" b="1" dirty="0">
              <a:latin typeface="宋体" panose="02010600030101010101" pitchFamily="2" charset="-122"/>
            </a:endParaRP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84784"/>
            <a:ext cx="9217024"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简称</a:t>
            </a:r>
            <a:r>
              <a:rPr lang="en-US" altLang="zh-CN" sz="2000" dirty="0">
                <a:latin typeface="Times New Roman" panose="02020603050405020304" pitchFamily="18" charset="0"/>
                <a:cs typeface="Times New Roman" panose="02020603050405020304" pitchFamily="18" charset="0"/>
              </a:rPr>
              <a:t>SA</a:t>
            </a:r>
            <a:r>
              <a:rPr lang="zh-CN" altLang="en-US" sz="2000" dirty="0" smtClean="0">
                <a:latin typeface="Times New Roman" panose="02020603050405020304" pitchFamily="18" charset="0"/>
                <a:cs typeface="Times New Roman" panose="02020603050405020304" pitchFamily="18" charset="0"/>
              </a:rPr>
              <a:t>方法</a:t>
            </a:r>
            <a:endParaRPr lang="zh-CN" altLang="en-US" sz="2000" dirty="0">
              <a:latin typeface="Times New Roman" panose="02020603050405020304" pitchFamily="18" charset="0"/>
              <a:cs typeface="Times New Roman" panose="02020603050405020304" pitchFamily="18" charset="0"/>
            </a:endParaRP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SA</a:t>
            </a:r>
            <a:r>
              <a:rPr lang="zh-CN" altLang="en-US" sz="2000" dirty="0">
                <a:latin typeface="Times New Roman" panose="02020603050405020304" pitchFamily="18" charset="0"/>
                <a:cs typeface="Times New Roman" panose="02020603050405020304" pitchFamily="18" charset="0"/>
              </a:rPr>
              <a:t>方法从最上层的系统组织机构</a:t>
            </a:r>
            <a:r>
              <a:rPr lang="zh-CN" altLang="en-US" sz="2000" dirty="0" smtClean="0">
                <a:latin typeface="Times New Roman" panose="02020603050405020304" pitchFamily="18" charset="0"/>
                <a:cs typeface="Times New Roman" panose="02020603050405020304" pitchFamily="18" charset="0"/>
              </a:rPr>
              <a:t>入手</a:t>
            </a:r>
            <a:endParaRPr lang="en-US" altLang="zh-CN" sz="2000" dirty="0" smtClean="0">
              <a:latin typeface="Times New Roman" panose="02020603050405020304" pitchFamily="18" charset="0"/>
              <a:cs typeface="Times New Roman" panose="02020603050405020304" pitchFamily="18" charset="0"/>
            </a:endParaRP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采用</a:t>
            </a:r>
            <a:r>
              <a:rPr lang="zh-CN" altLang="en-US" sz="2000" dirty="0">
                <a:latin typeface="Times New Roman" panose="02020603050405020304" pitchFamily="18" charset="0"/>
                <a:cs typeface="Times New Roman" panose="02020603050405020304" pitchFamily="18" charset="0"/>
              </a:rPr>
              <a:t>自顶向下、逐层分解的方式分析系统</a:t>
            </a:r>
            <a:endParaRPr lang="zh-CN" altLang="en-US" sz="2000" dirty="0">
              <a:latin typeface="Times New Roman" panose="02020603050405020304" pitchFamily="18" charset="0"/>
              <a:cs typeface="Times New Roman" panose="02020603050405020304" pitchFamily="18" charset="0"/>
            </a:endParaRPr>
          </a:p>
        </p:txBody>
      </p:sp>
      <p:pic>
        <p:nvPicPr>
          <p:cNvPr id="5" name="Voice12">
            <a:hlinkClick r:id="" action="ppaction://media"/>
          </p:cNvPr>
          <p:cNvPicPr>
            <a:picLocks noChangeAspect="1"/>
          </p:cNvPicPr>
          <p:nvPr>
            <a:audioFile r:link="rId1"/>
            <p:extLst>
              <p:ext uri="{DAA4B4D4-6D71-4841-9C94-3DE7FCFB9230}">
                <p14:media xmlns:p14="http://schemas.microsoft.com/office/powerpoint/2010/main" r:embed="rId2">
                  <p14:trim st="1671"/>
                </p14:media>
              </p:ext>
            </p:extLst>
          </p:nvPr>
        </p:nvPicPr>
        <p:blipFill>
          <a:blip r:embed="rId4"/>
          <a:stretch>
            <a:fillRect/>
          </a:stretch>
        </p:blipFill>
        <p:spPr>
          <a:xfrm>
            <a:off x="-816768" y="3225800"/>
            <a:ext cx="406400" cy="406400"/>
          </a:xfrm>
          <a:prstGeom prst="rect">
            <a:avLst/>
          </a:prstGeom>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672" y="3225800"/>
            <a:ext cx="5474490" cy="2939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8328248" y="3041134"/>
            <a:ext cx="3206327" cy="369332"/>
          </a:xfrm>
          <a:prstGeom prst="rect">
            <a:avLst/>
          </a:prstGeom>
        </p:spPr>
        <p:txBody>
          <a:bodyPr wrap="none">
            <a:spAutoFit/>
          </a:bodyPr>
          <a:lstStyle/>
          <a:p>
            <a:r>
              <a:rPr lang="zh-CN" altLang="en-US" b="1" dirty="0">
                <a:solidFill>
                  <a:srgbClr val="FF0000"/>
                </a:solidFill>
              </a:rPr>
              <a:t>需求分析报告必须提交给用户</a:t>
            </a:r>
            <a:endParaRPr lang="zh-CN" altLang="en-US" b="1" dirty="0">
              <a:solidFill>
                <a:srgbClr val="FF0000"/>
              </a:solidFill>
            </a:endParaRPr>
          </a:p>
        </p:txBody>
      </p:sp>
    </p:spTree>
    <p:extLst>
      <p:ext uri="{BB962C8B-B14F-4D97-AF65-F5344CB8AC3E}">
        <p14:creationId xmlns:p14="http://schemas.microsoft.com/office/powerpoint/2010/main" val="1969086285"/>
      </p:ext>
    </p:extLst>
  </p:cSld>
  <p:clrMapOvr>
    <a:masterClrMapping/>
  </p:clrMapOvr>
  <p:transition spd="slow" advTm="40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300"/>
                                  </p:stCondLst>
                                  <p:childTnLst>
                                    <p:cmd type="call" cmd="playFrom(0.0)">
                                      <p:cBhvr>
                                        <p:cTn id="6" dur="37094" fill="hold"/>
                                        <p:tgtEl>
                                          <p:spTgt spid="5"/>
                                        </p:tgtEl>
                                      </p:cBhvr>
                                    </p:cmd>
                                  </p:childTnLst>
                                </p:cTn>
                              </p:par>
                              <p:par>
                                <p:cTn id="7" presetID="10" presetClass="entr" presetSubtype="0" fill="hold" grpId="0" nodeType="withEffect">
                                  <p:stCondLst>
                                    <p:cond delay="10800"/>
                                  </p:stCondLst>
                                  <p:iterate type="lt">
                                    <p:tmPct val="45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12600"/>
                                  </p:stCondLst>
                                  <p:iterate type="lt">
                                    <p:tmPct val="25833"/>
                                  </p:iterate>
                                  <p:childTnLst>
                                    <p:set>
                                      <p:cBhvr>
                                        <p:cTn id="11" dur="1" fill="hold">
                                          <p:stCondLst>
                                            <p:cond delay="0"/>
                                          </p:stCondLst>
                                        </p:cTn>
                                        <p:tgtEl>
                                          <p:spTgt spid="35"/>
                                        </p:tgtEl>
                                        <p:attrNameLst>
                                          <p:attrName>style.visibility</p:attrName>
                                        </p:attrNameLst>
                                      </p:cBhvr>
                                      <p:to>
                                        <p:strVal val="visible"/>
                                      </p:to>
                                    </p:set>
                                    <p:animEffect transition="in" filter="fade">
                                      <p:cBhvr>
                                        <p:cTn id="12" dur="1200"/>
                                        <p:tgtEl>
                                          <p:spTgt spid="35"/>
                                        </p:tgtEl>
                                      </p:cBhvr>
                                    </p:animEffect>
                                  </p:childTnLst>
                                </p:cTn>
                              </p:par>
                              <p:par>
                                <p:cTn id="13" presetID="21" presetClass="entr" presetSubtype="1" fill="hold" nodeType="withEffect">
                                  <p:stCondLst>
                                    <p:cond delay="2680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4900"/>
                                        <p:tgtEl>
                                          <p:spTgt spid="8"/>
                                        </p:tgtEl>
                                      </p:cBhvr>
                                    </p:animEffect>
                                  </p:childTnLst>
                                </p:cTn>
                              </p:par>
                              <p:par>
                                <p:cTn id="16" presetID="47" presetClass="entr" presetSubtype="0" fill="hold" grpId="0" nodeType="withEffect">
                                  <p:stCondLst>
                                    <p:cond delay="318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10" presetClass="exit" presetSubtype="0" fill="hold" grpId="1" nodeType="withEffect">
                                  <p:stCondLst>
                                    <p:cond delay="3530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4" fill="hold" display="0">
                  <p:stCondLst>
                    <p:cond delay="indefinite"/>
                  </p:stCondLst>
                  <p:endCondLst>
                    <p:cond evt="onStopAudio" delay="0">
                      <p:tgtEl>
                        <p:sldTgt/>
                      </p:tgtEl>
                    </p:cond>
                  </p:endCondLst>
                </p:cTn>
                <p:tgtEl>
                  <p:spTgt spid="5"/>
                </p:tgtEl>
              </p:cMediaNode>
            </p:audio>
          </p:childTnLst>
        </p:cTn>
      </p:par>
    </p:tnLst>
    <p:bldLst>
      <p:bldP spid="4" grpId="0"/>
      <p:bldP spid="35" grpId="0"/>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6276" y="260649"/>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7.2.3 </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数据字典</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4" name="文本框 3"/>
          <p:cNvSpPr txBox="1"/>
          <p:nvPr/>
        </p:nvSpPr>
        <p:spPr>
          <a:xfrm>
            <a:off x="1066916" y="905369"/>
            <a:ext cx="942157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宋体" panose="02010600030101010101" pitchFamily="2" charset="-122"/>
              </a:rPr>
              <a:t>数据字典是进行详细的数据收集和数据分析所获得的主要结果</a:t>
            </a:r>
          </a:p>
        </p:txBody>
      </p:sp>
      <p:sp>
        <p:nvSpPr>
          <p:cNvPr id="3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1484784"/>
            <a:ext cx="9217024" cy="270843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数据字典的内容</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数据项</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数据结构</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数据流</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数据存储</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处理过程</a:t>
            </a:r>
          </a:p>
        </p:txBody>
      </p:sp>
      <p:pic>
        <p:nvPicPr>
          <p:cNvPr id="5" name="Voic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6768" y="3225800"/>
            <a:ext cx="406400" cy="406400"/>
          </a:xfrm>
          <a:prstGeom prst="rect">
            <a:avLst/>
          </a:prstGeom>
        </p:spPr>
      </p:pic>
      <p:pic>
        <p:nvPicPr>
          <p:cNvPr id="7" name="Voice1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960784" y="4030712"/>
            <a:ext cx="406400" cy="406400"/>
          </a:xfrm>
          <a:prstGeom prst="rect">
            <a:avLst/>
          </a:prstGeom>
        </p:spPr>
      </p:pic>
      <p:sp>
        <p:nvSpPr>
          <p:cNvPr id="30" name="矩形 29"/>
          <p:cNvSpPr/>
          <p:nvPr/>
        </p:nvSpPr>
        <p:spPr>
          <a:xfrm>
            <a:off x="2937538" y="359659"/>
            <a:ext cx="2741456" cy="369332"/>
          </a:xfrm>
          <a:prstGeom prst="rect">
            <a:avLst/>
          </a:prstGeom>
        </p:spPr>
        <p:txBody>
          <a:bodyPr wrap="none">
            <a:spAutoFit/>
          </a:bodyPr>
          <a:lstStyle/>
          <a:p>
            <a:r>
              <a:rPr lang="zh-CN" altLang="en-US" b="1" dirty="0">
                <a:solidFill>
                  <a:srgbClr val="FFFF00"/>
                </a:solidFill>
              </a:rPr>
              <a:t>关于数据库中数据的描述</a:t>
            </a:r>
            <a:endParaRPr lang="zh-CN" altLang="en-US" b="1" dirty="0">
              <a:solidFill>
                <a:srgbClr val="FFFF00"/>
              </a:solidFill>
            </a:endParaRPr>
          </a:p>
        </p:txBody>
      </p:sp>
      <p:sp>
        <p:nvSpPr>
          <p:cNvPr id="31" name="矩形 30"/>
          <p:cNvSpPr/>
          <p:nvPr/>
        </p:nvSpPr>
        <p:spPr>
          <a:xfrm>
            <a:off x="2937538" y="359659"/>
            <a:ext cx="2276585" cy="369332"/>
          </a:xfrm>
          <a:prstGeom prst="rect">
            <a:avLst/>
          </a:prstGeom>
        </p:spPr>
        <p:txBody>
          <a:bodyPr wrap="none">
            <a:spAutoFit/>
          </a:bodyPr>
          <a:lstStyle/>
          <a:p>
            <a:r>
              <a:rPr lang="zh-CN" altLang="en-US" b="1" dirty="0">
                <a:solidFill>
                  <a:srgbClr val="FFFF00"/>
                </a:solidFill>
              </a:rPr>
              <a:t>在需求分析阶段建立</a:t>
            </a:r>
            <a:endParaRPr lang="zh-CN" altLang="en-US" b="1" dirty="0">
              <a:solidFill>
                <a:srgbClr val="FFFF00"/>
              </a:solidFill>
            </a:endParaRPr>
          </a:p>
        </p:txBody>
      </p:sp>
      <p:sp>
        <p:nvSpPr>
          <p:cNvPr id="33" name="矩形 32"/>
          <p:cNvSpPr/>
          <p:nvPr/>
        </p:nvSpPr>
        <p:spPr>
          <a:xfrm>
            <a:off x="2937538" y="359659"/>
            <a:ext cx="4600940" cy="369332"/>
          </a:xfrm>
          <a:prstGeom prst="rect">
            <a:avLst/>
          </a:prstGeom>
        </p:spPr>
        <p:txBody>
          <a:bodyPr wrap="none">
            <a:spAutoFit/>
          </a:bodyPr>
          <a:lstStyle/>
          <a:p>
            <a:r>
              <a:rPr lang="zh-CN" altLang="en-US" b="1" dirty="0">
                <a:solidFill>
                  <a:srgbClr val="FFFF00"/>
                </a:solidFill>
              </a:rPr>
              <a:t>在数据库设计过程中不断修改、充实、完善</a:t>
            </a:r>
            <a:endParaRPr lang="zh-CN" altLang="en-US" b="1" dirty="0">
              <a:solidFill>
                <a:srgbClr val="FFFF00"/>
              </a:solidFill>
            </a:endParaRPr>
          </a:p>
        </p:txBody>
      </p:sp>
      <p:sp>
        <p:nvSpPr>
          <p:cNvPr id="38" name="矩形 37"/>
          <p:cNvSpPr/>
          <p:nvPr/>
        </p:nvSpPr>
        <p:spPr>
          <a:xfrm>
            <a:off x="3935760" y="1916832"/>
            <a:ext cx="2276585" cy="369332"/>
          </a:xfrm>
          <a:prstGeom prst="rect">
            <a:avLst/>
          </a:prstGeom>
        </p:spPr>
        <p:txBody>
          <a:bodyPr wrap="none">
            <a:spAutoFit/>
          </a:bodyPr>
          <a:lstStyle/>
          <a:p>
            <a:r>
              <a:rPr lang="zh-CN" altLang="en-US" b="1" dirty="0" smtClean="0">
                <a:solidFill>
                  <a:srgbClr val="FF0000"/>
                </a:solidFill>
              </a:rPr>
              <a:t>数据的最小组成单位</a:t>
            </a:r>
            <a:endParaRPr lang="zh-CN" altLang="en-US" b="1" dirty="0">
              <a:solidFill>
                <a:srgbClr val="FF0000"/>
              </a:solidFill>
            </a:endParaRPr>
          </a:p>
        </p:txBody>
      </p:sp>
      <p:grpSp>
        <p:nvGrpSpPr>
          <p:cNvPr id="46" name="组合 45"/>
          <p:cNvGrpSpPr/>
          <p:nvPr/>
        </p:nvGrpSpPr>
        <p:grpSpPr>
          <a:xfrm>
            <a:off x="3619985" y="2355336"/>
            <a:ext cx="3967737" cy="979590"/>
            <a:chOff x="3619985" y="2355336"/>
            <a:chExt cx="3967737" cy="979590"/>
          </a:xfrm>
        </p:grpSpPr>
        <p:grpSp>
          <p:nvGrpSpPr>
            <p:cNvPr id="29" name="组合 28"/>
            <p:cNvGrpSpPr/>
            <p:nvPr/>
          </p:nvGrpSpPr>
          <p:grpSpPr>
            <a:xfrm>
              <a:off x="3935760" y="2355336"/>
              <a:ext cx="3651962" cy="979590"/>
              <a:chOff x="3935760" y="2355336"/>
              <a:chExt cx="3651962" cy="979590"/>
            </a:xfrm>
          </p:grpSpPr>
          <p:sp>
            <p:nvSpPr>
              <p:cNvPr id="39" name="矩形 38"/>
              <p:cNvSpPr/>
              <p:nvPr/>
            </p:nvSpPr>
            <p:spPr>
              <a:xfrm>
                <a:off x="3935760" y="2403914"/>
                <a:ext cx="3651962" cy="369332"/>
              </a:xfrm>
              <a:prstGeom prst="rect">
                <a:avLst/>
              </a:prstGeom>
            </p:spPr>
            <p:txBody>
              <a:bodyPr wrap="none">
                <a:spAutoFit/>
              </a:bodyPr>
              <a:lstStyle/>
              <a:p>
                <a:r>
                  <a:rPr lang="zh-CN" altLang="en-US" b="1" dirty="0" smtClean="0">
                    <a:solidFill>
                      <a:srgbClr val="0071C1"/>
                    </a:solidFill>
                    <a:latin typeface="Times New Roman" panose="02020603050405020304" pitchFamily="18" charset="0"/>
                  </a:rPr>
                  <a:t>数据项 </a:t>
                </a:r>
                <a:r>
                  <a:rPr lang="en-US" altLang="zh-CN" b="1" dirty="0" smtClean="0">
                    <a:solidFill>
                      <a:srgbClr val="FF0000"/>
                    </a:solidFill>
                    <a:latin typeface="Times New Roman" panose="02020603050405020304" pitchFamily="18" charset="0"/>
                  </a:rPr>
                  <a:t>+ </a:t>
                </a:r>
                <a:r>
                  <a:rPr lang="zh-CN" altLang="en-US" b="1" dirty="0" smtClean="0">
                    <a:solidFill>
                      <a:srgbClr val="0071C1"/>
                    </a:solidFill>
                    <a:latin typeface="Times New Roman" panose="02020603050405020304" pitchFamily="18" charset="0"/>
                  </a:rPr>
                  <a:t>数据项 </a:t>
                </a:r>
                <a:r>
                  <a:rPr lang="en-US" altLang="zh-CN" b="1" dirty="0" smtClean="0">
                    <a:solidFill>
                      <a:srgbClr val="FF0000"/>
                    </a:solidFill>
                    <a:latin typeface="Times New Roman" panose="02020603050405020304" pitchFamily="18" charset="0"/>
                  </a:rPr>
                  <a:t>+            +  </a:t>
                </a:r>
                <a:r>
                  <a:rPr lang="zh-CN" altLang="en-US" b="1" dirty="0" smtClean="0">
                    <a:solidFill>
                      <a:srgbClr val="0071C1"/>
                    </a:solidFill>
                    <a:latin typeface="Times New Roman" panose="02020603050405020304" pitchFamily="18" charset="0"/>
                  </a:rPr>
                  <a:t>数据项</a:t>
                </a:r>
                <a:endParaRPr lang="zh-CN" altLang="en-US" b="1" dirty="0">
                  <a:solidFill>
                    <a:srgbClr val="0071C1"/>
                  </a:solidFill>
                  <a:latin typeface="Times New Roman" panose="02020603050405020304" pitchFamily="18" charset="0"/>
                </a:endParaRPr>
              </a:p>
            </p:txBody>
          </p:sp>
          <p:sp>
            <p:nvSpPr>
              <p:cNvPr id="15" name="矩形 14"/>
              <p:cNvSpPr/>
              <p:nvPr/>
            </p:nvSpPr>
            <p:spPr>
              <a:xfrm>
                <a:off x="5837159" y="2355336"/>
                <a:ext cx="646331" cy="369332"/>
              </a:xfrm>
              <a:prstGeom prst="rect">
                <a:avLst/>
              </a:prstGeom>
            </p:spPr>
            <p:txBody>
              <a:bodyPr wrap="none">
                <a:spAutoFit/>
              </a:bodyPr>
              <a:lstStyle/>
              <a:p>
                <a:r>
                  <a:rPr lang="en-US" altLang="zh-CN" b="1" dirty="0">
                    <a:solidFill>
                      <a:srgbClr val="FF0000"/>
                    </a:solidFill>
                    <a:latin typeface="Times New Roman" panose="02020603050405020304" pitchFamily="18" charset="0"/>
                  </a:rPr>
                  <a:t>……</a:t>
                </a:r>
                <a:endParaRPr lang="zh-CN" altLang="en-US" dirty="0"/>
              </a:p>
            </p:txBody>
          </p:sp>
          <p:sp>
            <p:nvSpPr>
              <p:cNvPr id="18" name="右大括号 17"/>
              <p:cNvSpPr/>
              <p:nvPr/>
            </p:nvSpPr>
            <p:spPr bwMode="auto">
              <a:xfrm rot="5400000">
                <a:off x="5660492" y="1188586"/>
                <a:ext cx="146990" cy="3316314"/>
              </a:xfrm>
              <a:prstGeom prst="rightBrac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2" name="矩形 41"/>
              <p:cNvSpPr/>
              <p:nvPr/>
            </p:nvSpPr>
            <p:spPr>
              <a:xfrm>
                <a:off x="5293000" y="2965594"/>
                <a:ext cx="881973" cy="369332"/>
              </a:xfrm>
              <a:prstGeom prst="rect">
                <a:avLst/>
              </a:prstGeom>
            </p:spPr>
            <p:txBody>
              <a:bodyPr wrap="none">
                <a:spAutoFit/>
              </a:bodyPr>
              <a:lstStyle/>
              <a:p>
                <a:r>
                  <a:rPr lang="zh-CN" altLang="en-US" b="1" dirty="0"/>
                  <a:t>若干个</a:t>
                </a:r>
                <a:endParaRPr lang="zh-CN" altLang="en-US" b="1" dirty="0"/>
              </a:p>
            </p:txBody>
          </p:sp>
        </p:grpSp>
        <p:sp>
          <p:nvSpPr>
            <p:cNvPr id="45" name="矩形 44"/>
            <p:cNvSpPr/>
            <p:nvPr/>
          </p:nvSpPr>
          <p:spPr>
            <a:xfrm>
              <a:off x="3619985" y="2402862"/>
              <a:ext cx="319318" cy="369332"/>
            </a:xfrm>
            <a:prstGeom prst="rect">
              <a:avLst/>
            </a:prstGeom>
          </p:spPr>
          <p:txBody>
            <a:bodyPr wrap="none">
              <a:spAutoFit/>
            </a:bodyPr>
            <a:lstStyle/>
            <a:p>
              <a:r>
                <a:rPr lang="en-US" altLang="zh-CN" b="1" dirty="0" smtClean="0">
                  <a:solidFill>
                    <a:srgbClr val="FF0000"/>
                  </a:solidFill>
                  <a:latin typeface="Times New Roman" panose="02020603050405020304" pitchFamily="18" charset="0"/>
                </a:rPr>
                <a:t>=</a:t>
              </a:r>
              <a:endParaRPr lang="zh-CN" altLang="en-US" b="1" dirty="0">
                <a:solidFill>
                  <a:srgbClr val="FF0000"/>
                </a:solidFill>
                <a:latin typeface="Times New Roman" panose="02020603050405020304" pitchFamily="18" charset="0"/>
              </a:endParaRPr>
            </a:p>
          </p:txBody>
        </p:sp>
      </p:grpSp>
      <p:sp>
        <p:nvSpPr>
          <p:cNvPr id="4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4241798"/>
            <a:ext cx="9217024"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据字典通过对数据项和数据结构的定义来描述数据流、数据存储的逻辑内容</a:t>
            </a:r>
          </a:p>
        </p:txBody>
      </p:sp>
    </p:spTree>
    <p:extLst>
      <p:ext uri="{BB962C8B-B14F-4D97-AF65-F5344CB8AC3E}">
        <p14:creationId xmlns:p14="http://schemas.microsoft.com/office/powerpoint/2010/main" val="4272098117"/>
      </p:ext>
    </p:extLst>
  </p:cSld>
  <p:clrMapOvr>
    <a:masterClrMapping/>
  </p:clrMapOvr>
  <p:transition spd="slow" advTm="58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68" fill="hold"/>
                                        <p:tgtEl>
                                          <p:spTgt spid="7"/>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par>
                          <p:cTn id="13" fill="hold">
                            <p:stCondLst>
                              <p:cond delay="2768"/>
                            </p:stCondLst>
                            <p:childTnLst>
                              <p:par>
                                <p:cTn id="14" presetID="1" presetClass="mediacall" presetSubtype="0" fill="hold" nodeType="afterEffect">
                                  <p:stCondLst>
                                    <p:cond delay="0"/>
                                  </p:stCondLst>
                                  <p:childTnLst>
                                    <p:cmd type="call" cmd="playFrom(0.0)">
                                      <p:cBhvr>
                                        <p:cTn id="15" dur="53890" fill="hold"/>
                                        <p:tgtEl>
                                          <p:spTgt spid="5"/>
                                        </p:tgtEl>
                                      </p:cBhvr>
                                    </p:cmd>
                                  </p:childTnLst>
                                </p:cTn>
                              </p:par>
                              <p:par>
                                <p:cTn id="16" presetID="47"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1000"/>
                                        <p:tgtEl>
                                          <p:spTgt spid="30"/>
                                        </p:tgtEl>
                                      </p:cBhvr>
                                    </p:animEffect>
                                    <p:anim calcmode="lin" valueType="num">
                                      <p:cBhvr>
                                        <p:cTn id="19" dur="1000" fill="hold"/>
                                        <p:tgtEl>
                                          <p:spTgt spid="30"/>
                                        </p:tgtEl>
                                        <p:attrNameLst>
                                          <p:attrName>ppt_x</p:attrName>
                                        </p:attrNameLst>
                                      </p:cBhvr>
                                      <p:tavLst>
                                        <p:tav tm="0">
                                          <p:val>
                                            <p:strVal val="#ppt_x"/>
                                          </p:val>
                                        </p:tav>
                                        <p:tav tm="100000">
                                          <p:val>
                                            <p:strVal val="#ppt_x"/>
                                          </p:val>
                                        </p:tav>
                                      </p:tavLst>
                                    </p:anim>
                                    <p:anim calcmode="lin" valueType="num">
                                      <p:cBhvr>
                                        <p:cTn id="20" dur="1000" fill="hold"/>
                                        <p:tgtEl>
                                          <p:spTgt spid="30"/>
                                        </p:tgtEl>
                                        <p:attrNameLst>
                                          <p:attrName>ppt_y</p:attrName>
                                        </p:attrNameLst>
                                      </p:cBhvr>
                                      <p:tavLst>
                                        <p:tav tm="0">
                                          <p:val>
                                            <p:strVal val="#ppt_y-.1"/>
                                          </p:val>
                                        </p:tav>
                                        <p:tav tm="100000">
                                          <p:val>
                                            <p:strVal val="#ppt_y"/>
                                          </p:val>
                                        </p:tav>
                                      </p:tavLst>
                                    </p:anim>
                                  </p:childTnLst>
                                </p:cTn>
                              </p:par>
                              <p:par>
                                <p:cTn id="21" presetID="10" presetClass="exit" presetSubtype="0" fill="hold" grpId="1" nodeType="withEffect">
                                  <p:stCondLst>
                                    <p:cond delay="350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47" presetClass="entr" presetSubtype="0" fill="hold" grpId="0" nodeType="withEffect">
                                  <p:stCondLst>
                                    <p:cond delay="10332"/>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000"/>
                                        <p:tgtEl>
                                          <p:spTgt spid="31"/>
                                        </p:tgtEl>
                                      </p:cBhvr>
                                    </p:animEffect>
                                    <p:anim calcmode="lin" valueType="num">
                                      <p:cBhvr>
                                        <p:cTn id="27" dur="1000" fill="hold"/>
                                        <p:tgtEl>
                                          <p:spTgt spid="31"/>
                                        </p:tgtEl>
                                        <p:attrNameLst>
                                          <p:attrName>ppt_x</p:attrName>
                                        </p:attrNameLst>
                                      </p:cBhvr>
                                      <p:tavLst>
                                        <p:tav tm="0">
                                          <p:val>
                                            <p:strVal val="#ppt_x"/>
                                          </p:val>
                                        </p:tav>
                                        <p:tav tm="100000">
                                          <p:val>
                                            <p:strVal val="#ppt_x"/>
                                          </p:val>
                                        </p:tav>
                                      </p:tavLst>
                                    </p:anim>
                                    <p:anim calcmode="lin" valueType="num">
                                      <p:cBhvr>
                                        <p:cTn id="28" dur="1000" fill="hold"/>
                                        <p:tgtEl>
                                          <p:spTgt spid="31"/>
                                        </p:tgtEl>
                                        <p:attrNameLst>
                                          <p:attrName>ppt_y</p:attrName>
                                        </p:attrNameLst>
                                      </p:cBhvr>
                                      <p:tavLst>
                                        <p:tav tm="0">
                                          <p:val>
                                            <p:strVal val="#ppt_y-.1"/>
                                          </p:val>
                                        </p:tav>
                                        <p:tav tm="100000">
                                          <p:val>
                                            <p:strVal val="#ppt_y"/>
                                          </p:val>
                                        </p:tav>
                                      </p:tavLst>
                                    </p:anim>
                                  </p:childTnLst>
                                </p:cTn>
                              </p:par>
                              <p:par>
                                <p:cTn id="29" presetID="10" presetClass="exit" presetSubtype="0" fill="hold" grpId="1" nodeType="withEffect">
                                  <p:stCondLst>
                                    <p:cond delay="13732"/>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par>
                                <p:cTn id="32" presetID="47" presetClass="entr" presetSubtype="0" fill="hold" grpId="0" nodeType="withEffect">
                                  <p:stCondLst>
                                    <p:cond delay="13832"/>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1"/>
                                          </p:val>
                                        </p:tav>
                                        <p:tav tm="100000">
                                          <p:val>
                                            <p:strVal val="#ppt_y"/>
                                          </p:val>
                                        </p:tav>
                                      </p:tavLst>
                                    </p:anim>
                                  </p:childTnLst>
                                </p:cTn>
                              </p:par>
                              <p:par>
                                <p:cTn id="37" presetID="10" presetClass="exit" presetSubtype="0" fill="hold" grpId="1" nodeType="withEffect">
                                  <p:stCondLst>
                                    <p:cond delay="17332"/>
                                  </p:stCondLst>
                                  <p:childTnLst>
                                    <p:animEffect transition="out" filter="fade">
                                      <p:cBhvr>
                                        <p:cTn id="38" dur="400"/>
                                        <p:tgtEl>
                                          <p:spTgt spid="33"/>
                                        </p:tgtEl>
                                      </p:cBhvr>
                                    </p:animEffect>
                                    <p:set>
                                      <p:cBhvr>
                                        <p:cTn id="39" dur="1" fill="hold">
                                          <p:stCondLst>
                                            <p:cond delay="399"/>
                                          </p:stCondLst>
                                        </p:cTn>
                                        <p:tgtEl>
                                          <p:spTgt spid="33"/>
                                        </p:tgtEl>
                                        <p:attrNameLst>
                                          <p:attrName>style.visibility</p:attrName>
                                        </p:attrNameLst>
                                      </p:cBhvr>
                                      <p:to>
                                        <p:strVal val="hidden"/>
                                      </p:to>
                                    </p:set>
                                  </p:childTnLst>
                                </p:cTn>
                              </p:par>
                              <p:par>
                                <p:cTn id="40" presetID="10" presetClass="entr" presetSubtype="0" fill="hold" grpId="0" nodeType="withEffect">
                                  <p:stCondLst>
                                    <p:cond delay="22632"/>
                                  </p:stCondLst>
                                  <p:iterate type="lt">
                                    <p:tmPct val="45000"/>
                                  </p:iterate>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30132"/>
                                  </p:stCondLst>
                                  <p:iterate type="lt">
                                    <p:tmPct val="22250"/>
                                  </p:iterate>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childTnLst>
                                </p:cTn>
                              </p:par>
                              <p:par>
                                <p:cTn id="46" presetID="47" presetClass="entr" presetSubtype="0" fill="hold" grpId="0" nodeType="withEffect">
                                  <p:stCondLst>
                                    <p:cond delay="37032"/>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1000"/>
                                        <p:tgtEl>
                                          <p:spTgt spid="38"/>
                                        </p:tgtEl>
                                      </p:cBhvr>
                                    </p:animEffect>
                                    <p:anim calcmode="lin" valueType="num">
                                      <p:cBhvr>
                                        <p:cTn id="49" dur="1000" fill="hold"/>
                                        <p:tgtEl>
                                          <p:spTgt spid="38"/>
                                        </p:tgtEl>
                                        <p:attrNameLst>
                                          <p:attrName>ppt_x</p:attrName>
                                        </p:attrNameLst>
                                      </p:cBhvr>
                                      <p:tavLst>
                                        <p:tav tm="0">
                                          <p:val>
                                            <p:strVal val="#ppt_x"/>
                                          </p:val>
                                        </p:tav>
                                        <p:tav tm="100000">
                                          <p:val>
                                            <p:strVal val="#ppt_x"/>
                                          </p:val>
                                        </p:tav>
                                      </p:tavLst>
                                    </p:anim>
                                    <p:anim calcmode="lin" valueType="num">
                                      <p:cBhvr>
                                        <p:cTn id="50" dur="1000" fill="hold"/>
                                        <p:tgtEl>
                                          <p:spTgt spid="38"/>
                                        </p:tgtEl>
                                        <p:attrNameLst>
                                          <p:attrName>ppt_y</p:attrName>
                                        </p:attrNameLst>
                                      </p:cBhvr>
                                      <p:tavLst>
                                        <p:tav tm="0">
                                          <p:val>
                                            <p:strVal val="#ppt_y-.1"/>
                                          </p:val>
                                        </p:tav>
                                        <p:tav tm="100000">
                                          <p:val>
                                            <p:strVal val="#ppt_y"/>
                                          </p:val>
                                        </p:tav>
                                      </p:tavLst>
                                    </p:anim>
                                  </p:childTnLst>
                                </p:cTn>
                              </p:par>
                              <p:par>
                                <p:cTn id="51" presetID="10" presetClass="exit" presetSubtype="0" fill="hold" grpId="1" nodeType="withEffect">
                                  <p:stCondLst>
                                    <p:cond delay="40232"/>
                                  </p:stCondLst>
                                  <p:childTnLst>
                                    <p:animEffect transition="out" filter="fade">
                                      <p:cBhvr>
                                        <p:cTn id="52" dur="400"/>
                                        <p:tgtEl>
                                          <p:spTgt spid="38"/>
                                        </p:tgtEl>
                                      </p:cBhvr>
                                    </p:animEffect>
                                    <p:set>
                                      <p:cBhvr>
                                        <p:cTn id="53" dur="1" fill="hold">
                                          <p:stCondLst>
                                            <p:cond delay="399"/>
                                          </p:stCondLst>
                                        </p:cTn>
                                        <p:tgtEl>
                                          <p:spTgt spid="38"/>
                                        </p:tgtEl>
                                        <p:attrNameLst>
                                          <p:attrName>style.visibility</p:attrName>
                                        </p:attrNameLst>
                                      </p:cBhvr>
                                      <p:to>
                                        <p:strVal val="hidden"/>
                                      </p:to>
                                    </p:set>
                                  </p:childTnLst>
                                </p:cTn>
                              </p:par>
                              <p:par>
                                <p:cTn id="54" presetID="22" presetClass="entr" presetSubtype="2" fill="hold" nodeType="withEffect">
                                  <p:stCondLst>
                                    <p:cond delay="40232"/>
                                  </p:stCondLst>
                                  <p:childTnLst>
                                    <p:set>
                                      <p:cBhvr>
                                        <p:cTn id="55" dur="1" fill="hold">
                                          <p:stCondLst>
                                            <p:cond delay="0"/>
                                          </p:stCondLst>
                                        </p:cTn>
                                        <p:tgtEl>
                                          <p:spTgt spid="46"/>
                                        </p:tgtEl>
                                        <p:attrNameLst>
                                          <p:attrName>style.visibility</p:attrName>
                                        </p:attrNameLst>
                                      </p:cBhvr>
                                      <p:to>
                                        <p:strVal val="visible"/>
                                      </p:to>
                                    </p:set>
                                    <p:animEffect transition="in" filter="wipe(right)">
                                      <p:cBhvr>
                                        <p:cTn id="56" dur="1600"/>
                                        <p:tgtEl>
                                          <p:spTgt spid="46"/>
                                        </p:tgtEl>
                                      </p:cBhvr>
                                    </p:animEffect>
                                  </p:childTnLst>
                                </p:cTn>
                              </p:par>
                              <p:par>
                                <p:cTn id="57" presetID="10" presetClass="exit" presetSubtype="0" fill="hold" nodeType="withEffect">
                                  <p:stCondLst>
                                    <p:cond delay="43932"/>
                                  </p:stCondLst>
                                  <p:childTnLst>
                                    <p:animEffect transition="out" filter="fade">
                                      <p:cBhvr>
                                        <p:cTn id="58" dur="500"/>
                                        <p:tgtEl>
                                          <p:spTgt spid="46"/>
                                        </p:tgtEl>
                                      </p:cBhvr>
                                    </p:animEffect>
                                    <p:set>
                                      <p:cBhvr>
                                        <p:cTn id="59" dur="1" fill="hold">
                                          <p:stCondLst>
                                            <p:cond delay="499"/>
                                          </p:stCondLst>
                                        </p:cTn>
                                        <p:tgtEl>
                                          <p:spTgt spid="46"/>
                                        </p:tgtEl>
                                        <p:attrNameLst>
                                          <p:attrName>style.visibility</p:attrName>
                                        </p:attrNameLst>
                                      </p:cBhvr>
                                      <p:to>
                                        <p:strVal val="hidden"/>
                                      </p:to>
                                    </p:set>
                                  </p:childTnLst>
                                </p:cTn>
                              </p:par>
                              <p:par>
                                <p:cTn id="60" presetID="10" presetClass="entr" presetSubtype="0" fill="hold" grpId="0" nodeType="withEffect">
                                  <p:stCondLst>
                                    <p:cond delay="43932"/>
                                  </p:stCondLst>
                                  <p:iterate type="lt">
                                    <p:tmPct val="22250"/>
                                  </p:iterate>
                                  <p:childTnLst>
                                    <p:set>
                                      <p:cBhvr>
                                        <p:cTn id="61" dur="1" fill="hold">
                                          <p:stCondLst>
                                            <p:cond delay="0"/>
                                          </p:stCondLst>
                                        </p:cTn>
                                        <p:tgtEl>
                                          <p:spTgt spid="47"/>
                                        </p:tgtEl>
                                        <p:attrNameLst>
                                          <p:attrName>style.visibility</p:attrName>
                                        </p:attrNameLst>
                                      </p:cBhvr>
                                      <p:to>
                                        <p:strVal val="visible"/>
                                      </p:to>
                                    </p:set>
                                    <p:animEffect transition="in" filter="fade">
                                      <p:cBhvr>
                                        <p:cTn id="62" dur="11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3" fill="hold" display="0">
                  <p:stCondLst>
                    <p:cond delay="indefinite"/>
                  </p:stCondLst>
                  <p:endCondLst>
                    <p:cond evt="onStopAudio" delay="0">
                      <p:tgtEl>
                        <p:sldTgt/>
                      </p:tgtEl>
                    </p:cond>
                  </p:endCondLst>
                </p:cTn>
                <p:tgtEl>
                  <p:spTgt spid="5"/>
                </p:tgtEl>
              </p:cMediaNode>
            </p:audio>
            <p:audio>
              <p:cMediaNode vol="80000" showWhenStopped="0">
                <p:cTn id="64" fill="hold" display="0">
                  <p:stCondLst>
                    <p:cond delay="indefinite"/>
                  </p:stCondLst>
                  <p:endCondLst>
                    <p:cond evt="onStopAudio" delay="0">
                      <p:tgtEl>
                        <p:sldTgt/>
                      </p:tgtEl>
                    </p:cond>
                  </p:endCondLst>
                </p:cTn>
                <p:tgtEl>
                  <p:spTgt spid="7"/>
                </p:tgtEl>
              </p:cMediaNode>
            </p:audio>
          </p:childTnLst>
        </p:cTn>
      </p:par>
    </p:tnLst>
    <p:bldLst>
      <p:bldP spid="2" grpId="0"/>
      <p:bldP spid="3" grpId="0"/>
      <p:bldP spid="4" grpId="0"/>
      <p:bldP spid="35" grpId="0"/>
      <p:bldP spid="30" grpId="0"/>
      <p:bldP spid="30" grpId="1"/>
      <p:bldP spid="31" grpId="0"/>
      <p:bldP spid="31" grpId="1"/>
      <p:bldP spid="33" grpId="0"/>
      <p:bldP spid="33" grpId="1"/>
      <p:bldP spid="38" grpId="0"/>
      <p:bldP spid="38" grpId="1"/>
      <p:bldP spid="47" grpId="0"/>
    </p:bldLst>
  </p:timing>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3200" baseline="0"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数据库系统概论">
  <a:themeElements>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1_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2400" b="1"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8042</TotalTime>
  <Pages>0</Pages>
  <Words>1336</Words>
  <Characters>0</Characters>
  <Application>Microsoft Office PowerPoint</Application>
  <DocSecurity>0</DocSecurity>
  <PresentationFormat>宽屏</PresentationFormat>
  <Lines>0</Lines>
  <Paragraphs>230</Paragraphs>
  <Slides>18</Slides>
  <Notes>1</Notes>
  <HiddenSlides>0</HiddenSlides>
  <MMClips>16</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18</vt:i4>
      </vt:variant>
    </vt:vector>
  </HeadingPairs>
  <TitlesOfParts>
    <vt:vector size="30" baseType="lpstr">
      <vt:lpstr>等线</vt:lpstr>
      <vt:lpstr>等线 Light</vt:lpstr>
      <vt:lpstr>华文行楷</vt:lpstr>
      <vt:lpstr>华文中宋</vt:lpstr>
      <vt:lpstr>宋体</vt:lpstr>
      <vt:lpstr>Arial</vt:lpstr>
      <vt:lpstr>Calibri</vt:lpstr>
      <vt:lpstr>Times New Roman</vt:lpstr>
      <vt:lpstr>Wingdings</vt:lpstr>
      <vt:lpstr>数据库系统概论</vt:lpstr>
      <vt:lpstr>1_数据库系统概论</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hp</dc:creator>
  <cp:keywords/>
  <dc:description/>
  <cp:lastModifiedBy>千里 快哉风</cp:lastModifiedBy>
  <cp:revision>853</cp:revision>
  <dcterms:created xsi:type="dcterms:W3CDTF">2014-10-22T07:43:12Z</dcterms:created>
  <dcterms:modified xsi:type="dcterms:W3CDTF">2018-09-03T09:46:02Z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